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4" r:id="rId1"/>
  </p:sldMasterIdLst>
  <p:notesMasterIdLst>
    <p:notesMasterId r:id="rId28"/>
  </p:notesMasterIdLst>
  <p:sldIdLst>
    <p:sldId id="276" r:id="rId2"/>
    <p:sldId id="277" r:id="rId3"/>
    <p:sldId id="278" r:id="rId4"/>
    <p:sldId id="279" r:id="rId5"/>
    <p:sldId id="280" r:id="rId6"/>
    <p:sldId id="287" r:id="rId7"/>
    <p:sldId id="273" r:id="rId8"/>
    <p:sldId id="256" r:id="rId9"/>
    <p:sldId id="257" r:id="rId10"/>
    <p:sldId id="292" r:id="rId11"/>
    <p:sldId id="259" r:id="rId12"/>
    <p:sldId id="260" r:id="rId13"/>
    <p:sldId id="261" r:id="rId14"/>
    <p:sldId id="275" r:id="rId15"/>
    <p:sldId id="271" r:id="rId16"/>
    <p:sldId id="263" r:id="rId17"/>
    <p:sldId id="264" r:id="rId18"/>
    <p:sldId id="265" r:id="rId19"/>
    <p:sldId id="266" r:id="rId20"/>
    <p:sldId id="267" r:id="rId21"/>
    <p:sldId id="270" r:id="rId22"/>
    <p:sldId id="281" r:id="rId23"/>
    <p:sldId id="282" r:id="rId24"/>
    <p:sldId id="284" r:id="rId25"/>
    <p:sldId id="291" r:id="rId26"/>
    <p:sldId id="272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042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9" autoAdjust="0"/>
    <p:restoredTop sz="93932" autoAdjust="0"/>
  </p:normalViewPr>
  <p:slideViewPr>
    <p:cSldViewPr>
      <p:cViewPr varScale="1">
        <p:scale>
          <a:sx n="103" d="100"/>
          <a:sy n="103" d="100"/>
        </p:scale>
        <p:origin x="-2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0A1D534-833D-47EB-A632-0722FA27412B}" type="datetimeFigureOut">
              <a:rPr lang="ru-RU"/>
              <a:pPr>
                <a:defRPr/>
              </a:pPr>
              <a:t>01.04.2012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AABE6CC-6A6B-44CE-8B84-480BD0515E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94AF97-AD4B-4A91-AC6B-D4B9F1806F8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F20FB-11FE-4AFA-946D-546331B2C1BB}" type="datetime1">
              <a:rPr lang="ru-RU" smtClean="0"/>
              <a:t>01.04.2012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1DB97-5D26-4F2A-BB41-D018EFFA53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16758-0DCD-4933-95A5-817613CDD781}" type="datetime1">
              <a:rPr lang="ru-RU" smtClean="0"/>
              <a:t>01.04.2012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3BCF8-55FD-41FB-B41B-64B322EE7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9895D-6415-4585-946E-D07017033FC5}" type="datetime1">
              <a:rPr lang="ru-RU" smtClean="0"/>
              <a:t>01.04.2012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3D067-D5E9-4AF1-B7BB-3987A9A50D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3EE7B-0C76-4D23-8298-74790C7D5CDC}" type="datetime1">
              <a:rPr lang="ru-RU" smtClean="0"/>
              <a:t>01.04.2012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FFF95-4CBF-4481-9504-564A1E0C36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5B907-AA25-44D4-8AA5-0E9CB6092E26}" type="datetime1">
              <a:rPr lang="ru-RU" smtClean="0"/>
              <a:t>01.04.2012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DD1B6-B074-4491-8041-E547C79C9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343E8-528A-4DD3-A536-35BA66ADF367}" type="datetime1">
              <a:rPr lang="ru-RU" smtClean="0"/>
              <a:t>01.04.2012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DBC84-9CB5-4BB8-8A05-04574D9DA1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E7801-1AC0-4176-B94C-A3CFFBBEB012}" type="datetime1">
              <a:rPr lang="ru-RU" smtClean="0"/>
              <a:t>01.04.2012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077EB-D687-4BE0-BE87-93CE12073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0639A-8FC4-4D87-A383-680B55BCEEC9}" type="datetime1">
              <a:rPr lang="ru-RU" smtClean="0"/>
              <a:t>01.04.2012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F6CD0-6EB6-479E-9672-B8405FFEF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319B1-DA1D-4DA1-B17A-611424A6EBFF}" type="datetime1">
              <a:rPr lang="ru-RU" smtClean="0"/>
              <a:t>01.04.2012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5D25B-DE2C-488D-B627-CC7B6DE48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8B81A-601A-4655-B766-997B6A6C71AF}" type="datetime1">
              <a:rPr lang="ru-RU" smtClean="0"/>
              <a:t>01.04.2012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F1161-10F8-487D-9D8E-0408E998B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3E509-FD91-43CB-B249-D39E681D48D8}" type="datetime1">
              <a:rPr lang="ru-RU" smtClean="0"/>
              <a:t>01.04.2012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06CAA-C4D9-4DE9-A3C2-46346F60F5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A8D2BEF3-5199-4DA7-B442-74651D0C1F0B}" type="datetime1">
              <a:rPr lang="ru-RU" smtClean="0"/>
              <a:t>01.04.2012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9DF164B-0EB3-48F9-922F-8F0BA0FBB1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53;&#1072;&#1090;&#1072;&#1083;&#1100;&#1103;\&#1056;&#1072;&#1073;&#1086;&#1095;&#1080;&#1081;%20&#1089;&#1090;&#1086;&#1083;\&#1082;%20&#1082;&#1086;&#1085;&#1082;&#1091;&#1088;&#1089;&#1091;_&#1042;&#1080;&#1074;&#1072;&#1090;,&#1056;&#1086;&#1089;&#1089;&#1080;&#1103;!\june22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53;&#1072;&#1090;&#1072;&#1083;&#1100;&#1103;\&#1056;&#1072;&#1073;&#1086;&#1095;&#1080;&#1081;%20&#1089;&#1090;&#1086;&#1083;\&#1082;%20&#1082;&#1086;&#1085;&#1082;&#1091;&#1088;&#1089;&#1091;_&#1042;&#1080;&#1074;&#1072;&#1090;,&#1056;&#1086;&#1089;&#1089;&#1080;&#1103;!\&#1089;&#1074;&#1103;&#1097;&#1077;&#1085;&#1085;&#1072;&#1103;%20&#1074;&#1086;&#1081;&#1085;&#1072;.mp3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&#1053;&#1072;&#1090;&#1072;&#1083;&#1100;&#1103;\&#1056;&#1072;&#1073;&#1086;&#1095;&#1080;&#1081;%20&#1089;&#1090;&#1086;&#1083;\&#1082;%20&#1082;&#1086;&#1085;&#1082;&#1091;&#1088;&#1089;&#1091;_&#1042;&#1080;&#1074;&#1072;&#1090;,&#1056;&#1086;&#1089;&#1089;&#1080;&#1103;!\&#1075;&#1080;&#1084;&#1085;%20&#1087;&#1086;&#1076;&#1086;&#1083;&#1100;&#1089;&#1082;&#1080;&#1084;%20&#1082;&#1091;&#1088;&#1084;&#1089;&#1072;&#1085;&#1090;&#1072;&#1084;.wmv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gif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&#1053;&#1072;&#1090;&#1072;&#1083;&#1100;&#1103;\&#1056;&#1072;&#1073;&#1086;&#1095;&#1080;&#1081;%20&#1089;&#1090;&#1086;&#1083;\&#1082;%20&#1082;&#1086;&#1085;&#1082;&#1091;&#1088;&#1089;&#1091;_&#1042;&#1080;&#1074;&#1072;&#1090;,&#1056;&#1086;&#1089;&#1089;&#1080;&#1103;!\&#1086;%20&#1044;&#1086;&#1073;&#1088;&#1099;&#1085;&#1080;&#1085;&#1077;.wmv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&#1053;&#1072;&#1090;&#1072;&#1083;&#1100;&#1103;\&#1056;&#1072;&#1073;&#1086;&#1095;&#1080;&#1081;%20&#1089;&#1090;&#1086;&#1083;\&#1082;%20&#1082;&#1086;&#1085;&#1082;&#1091;&#1088;&#1089;&#1091;_&#1042;&#1080;&#1074;&#1072;&#1090;,&#1056;&#1086;&#1089;&#1089;&#1080;&#1103;!\&#1086;&#1082;&#1086;&#1085;&#1095;&#1072;&#1085;&#1080;&#1077;%20&#1073;&#1080;&#1090;&#1074;&#1099;.wmv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53;&#1072;&#1090;&#1072;&#1083;&#1100;&#1103;\&#1056;&#1072;&#1073;&#1086;&#1095;&#1080;&#1081;%20&#1089;&#1090;&#1086;&#1083;\&#1082;%20&#1082;&#1086;&#1085;&#1082;&#1091;&#1088;&#1089;&#1091;_&#1042;&#1080;&#1074;&#1072;&#1090;,&#1056;&#1086;&#1089;&#1089;&#1080;&#1103;!\&#1084;&#1077;&#1090;&#1088;&#1086;&#1085;&#1086;&#1084;.wma" TargetMode="External"/><Relationship Id="rId5" Type="http://schemas.openxmlformats.org/officeDocument/2006/relationships/image" Target="../media/image61.gif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video.yandex.ru/#search?text=%D0%BF%D0%BE%D0%B4%D0%BE%D0%BB%D1%8C%D1%81%D0%BA%D0%B8%D0%B5%20%D0%BA%D1%83%D1%80%D1%81%D0%B0%D0%BD%D1%82%D1%8B&amp;where=all&amp;id=13425503-01-1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rutube.ru/tracks/2911075.html?v=c253ff975ea5601021805868a0ad901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2"/>
          <p:cNvSpPr txBox="1">
            <a:spLocks noChangeArrowheads="1"/>
          </p:cNvSpPr>
          <p:nvPr/>
        </p:nvSpPr>
        <p:spPr bwMode="auto">
          <a:xfrm>
            <a:off x="1403350" y="188913"/>
            <a:ext cx="6430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МБОУ «Корякская средняя общеобразовательная школа»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548680"/>
            <a:ext cx="7302319" cy="1384995"/>
          </a:xfrm>
          <a:prstGeom prst="rect">
            <a:avLst/>
          </a:prstGeom>
          <a:noFill/>
        </p:spPr>
        <p:txBody>
          <a:bodyPr wrap="none">
            <a:prstTxWarp prst="textChevron">
              <a:avLst>
                <a:gd name="adj" fmla="val 22066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Урок мужества, посвященный 70-летию </a:t>
            </a:r>
          </a:p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битвы за Москву</a:t>
            </a: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3635375" y="6308725"/>
            <a:ext cx="2151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с.Коряки, 2012 год</a:t>
            </a:r>
          </a:p>
        </p:txBody>
      </p:sp>
      <p:pic>
        <p:nvPicPr>
          <p:cNvPr id="2053" name="Picture 5" descr="G:\к 70-летию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91680" y="1988840"/>
            <a:ext cx="5877148" cy="4197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 descr="22 июня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55650" y="476250"/>
            <a:ext cx="367665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4" descr="voina-seite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16463" y="454025"/>
            <a:ext cx="4076700" cy="535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june2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79512" y="6309320"/>
            <a:ext cx="304800" cy="30480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вященная войн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850" y="6308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Рисунок 3" descr="9_may_29.g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388" y="333375"/>
            <a:ext cx="4254500" cy="6119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6" descr="все для фронта!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643438" y="333375"/>
            <a:ext cx="4316412" cy="6100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 descr="Талалихин.jpe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5076825" y="3141663"/>
            <a:ext cx="2873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,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 descr="панфилов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99592" y="620688"/>
            <a:ext cx="4032820" cy="52138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47" name="Рисунок 2" descr="Клочков1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1410931">
            <a:off x="5220072" y="404664"/>
            <a:ext cx="3647458" cy="28798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148" name="Рисунок 3" descr="Клочков1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83968" y="3140968"/>
            <a:ext cx="4321175" cy="14401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.И.Кузнецова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762662">
            <a:off x="456911" y="424159"/>
            <a:ext cx="1662434" cy="2503913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3" name="Рисунок 2" descr="SDC1048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092280" y="980728"/>
            <a:ext cx="1792370" cy="208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 descr="SDC1047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580112" y="4293096"/>
            <a:ext cx="2808312" cy="2106234"/>
          </a:xfrm>
          <a:prstGeom prst="snipRoundRect">
            <a:avLst/>
          </a:prstGeom>
          <a:ln w="76200">
            <a:solidFill>
              <a:srgbClr val="FF0000"/>
            </a:solidFill>
          </a:ln>
          <a:effectLst>
            <a:glow rad="228600">
              <a:srgbClr val="FF0000">
                <a:alpha val="40000"/>
              </a:srgbClr>
            </a:glow>
          </a:effectLst>
          <a:scene3d>
            <a:camera prst="isometricOffAxis2Left"/>
            <a:lightRig rig="threePt" dir="t"/>
          </a:scene3d>
          <a:sp3d>
            <a:bevelT prst="angle"/>
          </a:sp3d>
        </p:spPr>
      </p:pic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1455738" y="115888"/>
            <a:ext cx="72739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i="1">
                <a:solidFill>
                  <a:srgbClr val="0000FF"/>
                </a:solidFill>
              </a:rPr>
              <a:t>Незабываемая встреча с </a:t>
            </a:r>
            <a:r>
              <a:rPr lang="ru-RU" sz="2000" b="1" i="1">
                <a:solidFill>
                  <a:srgbClr val="0000FF"/>
                </a:solidFill>
              </a:rPr>
              <a:t>Кузнецовой Аллой Ивановной</a:t>
            </a:r>
            <a:r>
              <a:rPr lang="ru-RU" sz="2000" i="1">
                <a:solidFill>
                  <a:srgbClr val="0000FF"/>
                </a:solidFill>
              </a:rPr>
              <a:t>,</a:t>
            </a:r>
          </a:p>
          <a:p>
            <a:pPr algn="ctr"/>
            <a:r>
              <a:rPr lang="ru-RU" sz="2000" i="1">
                <a:solidFill>
                  <a:srgbClr val="0000FF"/>
                </a:solidFill>
              </a:rPr>
              <a:t>руководителем зала «Славы» Елизовского Центра </a:t>
            </a:r>
          </a:p>
          <a:p>
            <a:pPr algn="ctr"/>
            <a:r>
              <a:rPr lang="ru-RU" sz="2000" i="1">
                <a:solidFill>
                  <a:srgbClr val="0000FF"/>
                </a:solidFill>
              </a:rPr>
              <a:t>по работе с ветеранами</a:t>
            </a:r>
          </a:p>
        </p:txBody>
      </p:sp>
      <p:sp>
        <p:nvSpPr>
          <p:cNvPr id="7174" name="TextBox 5"/>
          <p:cNvSpPr txBox="1">
            <a:spLocks noChangeArrowheads="1"/>
          </p:cNvSpPr>
          <p:nvPr/>
        </p:nvSpPr>
        <p:spPr bwMode="auto">
          <a:xfrm>
            <a:off x="684213" y="1412875"/>
            <a:ext cx="78232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                                   </a:t>
            </a:r>
            <a:r>
              <a:rPr lang="ru-RU" sz="1400" u="sng"/>
              <a:t>Из воспоминаний Кузнецовой А.И.</a:t>
            </a:r>
          </a:p>
          <a:p>
            <a:r>
              <a:rPr lang="ru-RU" sz="1400"/>
              <a:t>                                 «… Мне было 11 лет, когда в октябре 1941 года немцы </a:t>
            </a:r>
          </a:p>
          <a:p>
            <a:r>
              <a:rPr lang="ru-RU" sz="1400"/>
              <a:t>Нача                         начали наступление на Москву. Школы закрыли, все </a:t>
            </a:r>
          </a:p>
          <a:p>
            <a:r>
              <a:rPr lang="ru-RU" sz="1400"/>
              <a:t>                                 стратегические объекты заминировали, рабочим </a:t>
            </a:r>
          </a:p>
          <a:p>
            <a:r>
              <a:rPr lang="ru-RU" sz="1400"/>
              <a:t>                                 выдали вперед за месяц заработную плату и отоварили </a:t>
            </a:r>
          </a:p>
          <a:p>
            <a:r>
              <a:rPr lang="ru-RU" sz="1400"/>
              <a:t>                                 карточки. Москва периодически подвергалась налетам.</a:t>
            </a:r>
          </a:p>
          <a:p>
            <a:r>
              <a:rPr lang="ru-RU" sz="1400"/>
              <a:t>                                 Немцы сбрасывали зажигательные бомбы, которые </a:t>
            </a:r>
          </a:p>
          <a:p>
            <a:r>
              <a:rPr lang="ru-RU" sz="1400"/>
              <a:t>застревали в крышах домов. На чердаках постоянно дежурили дети старше </a:t>
            </a:r>
          </a:p>
          <a:p>
            <a:r>
              <a:rPr lang="ru-RU" sz="1400"/>
              <a:t>14 лет, которые щипцами эти бомбы хватали и бросали в бочки с водой или песком. Но и мы, маленькие, старались попасть на чердак и помочь. Работа эта была опасная, но ребята не думали об этом. Дети, по сути, спасли Москву от пожаров.</a:t>
            </a:r>
          </a:p>
          <a:p>
            <a:r>
              <a:rPr lang="ru-RU" sz="1400"/>
              <a:t>А рядом с нами на площадке жила семья Алексея Суркова. Сам он был на фронте и посылал жене письма в стихах, и я была одной из первых, </a:t>
            </a:r>
          </a:p>
          <a:p>
            <a:r>
              <a:rPr lang="ru-RU" sz="1400"/>
              <a:t>кто читал эти стихи. Так мне довелось прочитать и, даже </a:t>
            </a:r>
          </a:p>
          <a:p>
            <a:r>
              <a:rPr lang="ru-RU" sz="1400"/>
              <a:t>переписать на листочек, его знаменитое стихотворение </a:t>
            </a:r>
          </a:p>
          <a:p>
            <a:r>
              <a:rPr lang="ru-RU" sz="1400"/>
              <a:t>«В землянке», на которое позже композитор Константин </a:t>
            </a:r>
          </a:p>
          <a:p>
            <a:r>
              <a:rPr lang="ru-RU" sz="1400"/>
              <a:t>Листов написал песню…»</a:t>
            </a:r>
          </a:p>
          <a:p>
            <a:endParaRPr lang="ru-RU" sz="1400"/>
          </a:p>
        </p:txBody>
      </p:sp>
      <p:pic>
        <p:nvPicPr>
          <p:cNvPr id="7175" name="Picture 6" descr="C:\Users\мамочка\Desktop\отечественная война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79388" y="5300663"/>
            <a:ext cx="254317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259632" y="1556792"/>
            <a:ext cx="6327330" cy="47525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971600" y="260648"/>
            <a:ext cx="7302319" cy="1384995"/>
          </a:xfrm>
          <a:prstGeom prst="rect">
            <a:avLst/>
          </a:prstGeom>
          <a:noFill/>
        </p:spPr>
        <p:txBody>
          <a:bodyPr wrap="none">
            <a:prstTxWarp prst="textChevron">
              <a:avLst>
                <a:gd name="adj" fmla="val 22066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«Подвиг Подольских курсантов»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гимн подольским курмсантам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403350" y="908050"/>
            <a:ext cx="6408738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5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0825" y="188913"/>
            <a:ext cx="4608513" cy="634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Рисунок 2" descr="1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56100" y="260350"/>
            <a:ext cx="4643438" cy="634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наступление 004_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23528" y="260648"/>
            <a:ext cx="8336788" cy="62796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860032" y="746702"/>
            <a:ext cx="3384376" cy="25382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Рисунок 3" descr="Курсанты Подольского училища1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27584" y="3429000"/>
            <a:ext cx="3607080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9_may_28.gi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79388" y="85725"/>
            <a:ext cx="8713787" cy="674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 descr="23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0825" y="223838"/>
            <a:ext cx="8642350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трелка вправо 2"/>
          <p:cNvSpPr/>
          <p:nvPr/>
        </p:nvSpPr>
        <p:spPr>
          <a:xfrm rot="17669262">
            <a:off x="3829844" y="3933032"/>
            <a:ext cx="654050" cy="214312"/>
          </a:xfrm>
          <a:prstGeom prst="rightArrow">
            <a:avLst>
              <a:gd name="adj1" fmla="val 50000"/>
              <a:gd name="adj2" fmla="val 1282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Блок-схема: узел 3"/>
          <p:cNvSpPr/>
          <p:nvPr/>
        </p:nvSpPr>
        <p:spPr>
          <a:xfrm>
            <a:off x="4859338" y="3573463"/>
            <a:ext cx="217487" cy="2159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лешкин 001_000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835696" y="260648"/>
            <a:ext cx="4968552" cy="36724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5435600" y="836613"/>
            <a:ext cx="3341688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Алешкин Афанасий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Иванович-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лейтенант 4-й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батареи</a:t>
            </a:r>
          </a:p>
        </p:txBody>
      </p:sp>
      <p:pic>
        <p:nvPicPr>
          <p:cNvPr id="5" name="Рисунок 4" descr="Алешкин 002_0001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039544" y="2924944"/>
            <a:ext cx="4104456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4341" name="TextBox 5"/>
          <p:cNvSpPr txBox="1">
            <a:spLocks noChangeArrowheads="1"/>
          </p:cNvSpPr>
          <p:nvPr/>
        </p:nvSpPr>
        <p:spPr bwMode="auto">
          <a:xfrm>
            <a:off x="3132138" y="4437063"/>
            <a:ext cx="23241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>
                <a:latin typeface="Calibri" pitchFamily="34" charset="0"/>
              </a:rPr>
              <a:t>…погиб смертью </a:t>
            </a:r>
          </a:p>
          <a:p>
            <a:r>
              <a:rPr lang="ru-RU" sz="2000" i="1">
                <a:latin typeface="Calibri" pitchFamily="34" charset="0"/>
              </a:rPr>
              <a:t>храбрых с шестью </a:t>
            </a:r>
          </a:p>
          <a:p>
            <a:r>
              <a:rPr lang="ru-RU" sz="2000" i="1">
                <a:latin typeface="Calibri" pitchFamily="34" charset="0"/>
              </a:rPr>
              <a:t>курсантами</a:t>
            </a:r>
          </a:p>
        </p:txBody>
      </p:sp>
      <p:pic>
        <p:nvPicPr>
          <p:cNvPr id="7" name="Рисунок 6" descr="15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95536" y="2780928"/>
            <a:ext cx="2571750" cy="3429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12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83568" y="1556792"/>
            <a:ext cx="7416823" cy="4740442"/>
          </a:xfrm>
          <a:prstGeom prst="foldedCorner">
            <a:avLst>
              <a:gd name="adj" fmla="val 28747"/>
            </a:avLst>
          </a:prstGeom>
          <a:ln>
            <a:noFill/>
          </a:ln>
          <a:effectLst>
            <a:softEdge rad="127000"/>
          </a:effectLst>
        </p:spPr>
      </p:pic>
      <p:sp>
        <p:nvSpPr>
          <p:cNvPr id="2" name="TextBox 1"/>
          <p:cNvSpPr txBox="1"/>
          <p:nvPr/>
        </p:nvSpPr>
        <p:spPr>
          <a:xfrm>
            <a:off x="900113" y="620713"/>
            <a:ext cx="7165975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u="sng" dirty="0">
                <a:latin typeface="+mn-lt"/>
              </a:rPr>
              <a:t>Из дневниковой записи: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i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latin typeface="Bookman Old Style" pitchFamily="18" charset="0"/>
              </a:rPr>
              <a:t>«15 октября.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latin typeface="Bookman Old Style" pitchFamily="18" charset="0"/>
              </a:rPr>
              <a:t>За день – 14 налетов фашистских бомбардировщиков. В каждом налете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latin typeface="Bookman Old Style" pitchFamily="18" charset="0"/>
              </a:rPr>
              <a:t>участвуют от 23 до 27 самолетов. В перерывах непрерывный обстрел из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latin typeface="Bookman Old Style" pitchFamily="18" charset="0"/>
              </a:rPr>
              <a:t>минометов и орудий… бомбы и снаряды рвались так густо, что вокруг нас вся земля превратилась в глубоко вспаханное поле».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2" descr="в бою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6" descr="налеты_0001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43213" y="0"/>
            <a:ext cx="342106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араллелограмм 31"/>
          <p:cNvSpPr/>
          <p:nvPr/>
        </p:nvSpPr>
        <p:spPr>
          <a:xfrm rot="14087827">
            <a:off x="3810794" y="461169"/>
            <a:ext cx="177800" cy="7461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араллелограмм 7"/>
          <p:cNvSpPr/>
          <p:nvPr/>
        </p:nvSpPr>
        <p:spPr>
          <a:xfrm>
            <a:off x="3779838" y="260350"/>
            <a:ext cx="87312" cy="144463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араллелограмм 8"/>
          <p:cNvSpPr/>
          <p:nvPr/>
        </p:nvSpPr>
        <p:spPr>
          <a:xfrm rot="13524131">
            <a:off x="4311651" y="784225"/>
            <a:ext cx="114300" cy="142875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араллелограмм 9"/>
          <p:cNvSpPr/>
          <p:nvPr/>
        </p:nvSpPr>
        <p:spPr>
          <a:xfrm>
            <a:off x="3635375" y="476250"/>
            <a:ext cx="111125" cy="20637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араллелограмм 10"/>
          <p:cNvSpPr/>
          <p:nvPr/>
        </p:nvSpPr>
        <p:spPr>
          <a:xfrm>
            <a:off x="4067175" y="260350"/>
            <a:ext cx="87313" cy="158750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араллелограмм 11"/>
          <p:cNvSpPr/>
          <p:nvPr/>
        </p:nvSpPr>
        <p:spPr>
          <a:xfrm>
            <a:off x="3979863" y="404813"/>
            <a:ext cx="87312" cy="14446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араллелограмм 12"/>
          <p:cNvSpPr/>
          <p:nvPr/>
        </p:nvSpPr>
        <p:spPr>
          <a:xfrm>
            <a:off x="3979863" y="908050"/>
            <a:ext cx="87312" cy="144463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араллелограмм 13"/>
          <p:cNvSpPr/>
          <p:nvPr/>
        </p:nvSpPr>
        <p:spPr>
          <a:xfrm>
            <a:off x="4427538" y="476250"/>
            <a:ext cx="111125" cy="144463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араллелограмм 14"/>
          <p:cNvSpPr/>
          <p:nvPr/>
        </p:nvSpPr>
        <p:spPr>
          <a:xfrm>
            <a:off x="3492500" y="476250"/>
            <a:ext cx="87313" cy="144463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араллелограмм 15"/>
          <p:cNvSpPr/>
          <p:nvPr/>
        </p:nvSpPr>
        <p:spPr>
          <a:xfrm>
            <a:off x="3836988" y="549275"/>
            <a:ext cx="87312" cy="144463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476625" y="836613"/>
            <a:ext cx="87313" cy="14446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араллелограмм 17"/>
          <p:cNvSpPr/>
          <p:nvPr/>
        </p:nvSpPr>
        <p:spPr>
          <a:xfrm>
            <a:off x="4284663" y="404813"/>
            <a:ext cx="87312" cy="14446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араллелограмм 18"/>
          <p:cNvSpPr/>
          <p:nvPr/>
        </p:nvSpPr>
        <p:spPr>
          <a:xfrm>
            <a:off x="4067175" y="765175"/>
            <a:ext cx="87313" cy="144463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араллелограмм 19"/>
          <p:cNvSpPr/>
          <p:nvPr/>
        </p:nvSpPr>
        <p:spPr>
          <a:xfrm>
            <a:off x="4572000" y="620713"/>
            <a:ext cx="87313" cy="14446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араллелограмм 20"/>
          <p:cNvSpPr/>
          <p:nvPr/>
        </p:nvSpPr>
        <p:spPr>
          <a:xfrm>
            <a:off x="4211638" y="476250"/>
            <a:ext cx="87312" cy="144463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араллелограмм 21"/>
          <p:cNvSpPr/>
          <p:nvPr/>
        </p:nvSpPr>
        <p:spPr>
          <a:xfrm rot="4181793" flipV="1">
            <a:off x="3671887" y="831851"/>
            <a:ext cx="174625" cy="44450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араллелограмм 22"/>
          <p:cNvSpPr/>
          <p:nvPr/>
        </p:nvSpPr>
        <p:spPr>
          <a:xfrm>
            <a:off x="3924300" y="620713"/>
            <a:ext cx="87313" cy="14446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араллелограмм 23"/>
          <p:cNvSpPr/>
          <p:nvPr/>
        </p:nvSpPr>
        <p:spPr>
          <a:xfrm>
            <a:off x="3708400" y="404813"/>
            <a:ext cx="87313" cy="14446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араллелограмм 24"/>
          <p:cNvSpPr/>
          <p:nvPr/>
        </p:nvSpPr>
        <p:spPr>
          <a:xfrm rot="14087827">
            <a:off x="4125913" y="325438"/>
            <a:ext cx="188912" cy="6191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араллелограмм 25"/>
          <p:cNvSpPr/>
          <p:nvPr/>
        </p:nvSpPr>
        <p:spPr>
          <a:xfrm>
            <a:off x="3492500" y="333375"/>
            <a:ext cx="87313" cy="144463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араллелограмм 26"/>
          <p:cNvSpPr/>
          <p:nvPr/>
        </p:nvSpPr>
        <p:spPr>
          <a:xfrm rot="13524131">
            <a:off x="4552950" y="630238"/>
            <a:ext cx="111125" cy="196850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араллелограмм 27"/>
          <p:cNvSpPr/>
          <p:nvPr/>
        </p:nvSpPr>
        <p:spPr>
          <a:xfrm rot="13524131">
            <a:off x="4024312" y="717551"/>
            <a:ext cx="123825" cy="133350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араллелограмм 28"/>
          <p:cNvSpPr/>
          <p:nvPr/>
        </p:nvSpPr>
        <p:spPr>
          <a:xfrm rot="13524131">
            <a:off x="3603626" y="358775"/>
            <a:ext cx="146050" cy="174625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араллелограмм 29"/>
          <p:cNvSpPr/>
          <p:nvPr/>
        </p:nvSpPr>
        <p:spPr>
          <a:xfrm rot="13524131">
            <a:off x="4161632" y="646906"/>
            <a:ext cx="128588" cy="130175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араллелограмм 30"/>
          <p:cNvSpPr/>
          <p:nvPr/>
        </p:nvSpPr>
        <p:spPr>
          <a:xfrm rot="14087827">
            <a:off x="3844132" y="316706"/>
            <a:ext cx="176212" cy="7302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араллелограмм 32"/>
          <p:cNvSpPr/>
          <p:nvPr/>
        </p:nvSpPr>
        <p:spPr>
          <a:xfrm rot="14087827">
            <a:off x="4099719" y="534194"/>
            <a:ext cx="176213" cy="7302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араллелограмм 33"/>
          <p:cNvSpPr/>
          <p:nvPr/>
        </p:nvSpPr>
        <p:spPr>
          <a:xfrm rot="13524131">
            <a:off x="4166394" y="359569"/>
            <a:ext cx="128587" cy="130175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араллелограмм 34"/>
          <p:cNvSpPr/>
          <p:nvPr/>
        </p:nvSpPr>
        <p:spPr>
          <a:xfrm rot="13524131">
            <a:off x="3950494" y="359569"/>
            <a:ext cx="128587" cy="130175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Параллелограмм 35"/>
          <p:cNvSpPr/>
          <p:nvPr/>
        </p:nvSpPr>
        <p:spPr>
          <a:xfrm rot="13524131">
            <a:off x="3950494" y="575469"/>
            <a:ext cx="130175" cy="128587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араллелограмм 36"/>
          <p:cNvSpPr/>
          <p:nvPr/>
        </p:nvSpPr>
        <p:spPr>
          <a:xfrm rot="13524131">
            <a:off x="3590925" y="647700"/>
            <a:ext cx="130175" cy="130175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араллелограмм 37"/>
          <p:cNvSpPr/>
          <p:nvPr/>
        </p:nvSpPr>
        <p:spPr>
          <a:xfrm rot="13524131">
            <a:off x="4022725" y="503238"/>
            <a:ext cx="128587" cy="128588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араллелограмм 38"/>
          <p:cNvSpPr/>
          <p:nvPr/>
        </p:nvSpPr>
        <p:spPr>
          <a:xfrm rot="13524131">
            <a:off x="3735388" y="792163"/>
            <a:ext cx="130175" cy="130175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араллелограмм 39"/>
          <p:cNvSpPr/>
          <p:nvPr/>
        </p:nvSpPr>
        <p:spPr>
          <a:xfrm rot="13524131">
            <a:off x="4383088" y="647700"/>
            <a:ext cx="130175" cy="130175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араллелограмм 40"/>
          <p:cNvSpPr/>
          <p:nvPr/>
        </p:nvSpPr>
        <p:spPr>
          <a:xfrm rot="13524131">
            <a:off x="3303588" y="576263"/>
            <a:ext cx="130175" cy="130175"/>
          </a:xfrm>
          <a:prstGeom prst="parallelogram">
            <a:avLst>
              <a:gd name="adj" fmla="val 438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Номер слайда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0.0074 L -4.72222E-6 0.33333 " pathEditMode="relative" rAng="0" ptsTypes="AA">
                                      <p:cBhvr>
                                        <p:cTn id="5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6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9 4.07407E-6 L 0.17639 0.33611 " pathEditMode="relative" rAng="0" ptsTypes="AA">
                                      <p:cBhvr>
                                        <p:cTn id="6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" y="16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6 L 0.27413 0.54329 " pathEditMode="relative" rAng="0" ptsTypes="AA">
                                      <p:cBhvr>
                                        <p:cTn id="62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" y="272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7037E-6 L -0.07031 0.40116 " pathEditMode="relative" rAng="0" ptsTypes="AA">
                                      <p:cBhvr>
                                        <p:cTn id="6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44444E-6 L -0.04722 0.42893 " pathEditMode="relative" rAng="0" ptsTypes="AA">
                                      <p:cBhvr>
                                        <p:cTn id="6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21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6 L 0.03142 0.77431 " pathEditMode="relative" rAng="0" ptsTypes="AA">
                                      <p:cBhvr>
                                        <p:cTn id="6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" y="38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-0.18421 0.29398 " pathEditMode="relative" rAng="0" ptsTypes="AA">
                                      <p:cBhvr>
                                        <p:cTn id="7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147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L 0.13246 0.53264 " pathEditMode="relative" rAng="0" ptsTypes="AA">
                                      <p:cBhvr>
                                        <p:cTn id="7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" y="26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-0.32101 0.75162 " pathEditMode="relative" rAng="0" ptsTypes="AA">
                                      <p:cBhvr>
                                        <p:cTn id="7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" y="376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44444E-6 L 0.35747 0.5460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" y="273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-0.24705 0.77709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" y="388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7037E-7 L -5.55556E-7 0.52245 " pathEditMode="relative" rAng="0" ptsTypes="AA">
                                      <p:cBhvr>
                                        <p:cTn id="8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44444E-6 L -0.10711 0.29399 " pathEditMode="relative" rAng="0" ptsTypes="AA">
                                      <p:cBhvr>
                                        <p:cTn id="8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" y="147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-0.00399 0.63009 " pathEditMode="relative" rAng="0" ptsTypes="AA">
                                      <p:cBhvr>
                                        <p:cTn id="8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315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0.33541 0.49352 " pathEditMode="relative" rAng="0" ptsTypes="AA">
                                      <p:cBhvr>
                                        <p:cTn id="86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47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4444E-6 L 0.15156 0.73496 " pathEditMode="relative" rAng="0" ptsTypes="AA">
                                      <p:cBhvr>
                                        <p:cTn id="88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" y="36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20399 0.72107 " pathEditMode="relative" rAng="0" ptsTypes="AA">
                                      <p:cBhvr>
                                        <p:cTn id="9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" y="36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0.41128 0.52523 " pathEditMode="relative" rAng="0" ptsTypes="AA">
                                      <p:cBhvr>
                                        <p:cTn id="9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" y="262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0.01476 0.38843 " pathEditMode="relative" rAng="0" ptsTypes="AA">
                                      <p:cBhvr>
                                        <p:cTn id="94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" y="19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-0.00989 0.74398 " pathEditMode="relative" rAng="0" ptsTypes="AA">
                                      <p:cBhvr>
                                        <p:cTn id="9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372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L 0.05417 0.77709 " pathEditMode="relative" rAng="0" ptsTypes="AA">
                                      <p:cBhvr>
                                        <p:cTn id="9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388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08178 0.75602 " pathEditMode="relative" rAng="0" ptsTypes="AA">
                                      <p:cBhvr>
                                        <p:cTn id="10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378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0.04392 0.5449 " pathEditMode="relative" rAng="0" ptsTypes="AA">
                                      <p:cBhvr>
                                        <p:cTn id="10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" y="272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79 0.05764 L 0.35763 0.35718 " pathEditMode="relative" rAng="0" ptsTypes="AA">
                                      <p:cBhvr>
                                        <p:cTn id="10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15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46007 0.79792 " pathEditMode="relative" rAng="0" ptsTypes="AA">
                                      <p:cBhvr>
                                        <p:cTn id="10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" y="39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-0.0835 0.46204 " pathEditMode="relative" rAng="0" ptsTypes="AA">
                                      <p:cBhvr>
                                        <p:cTn id="10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23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4444E-6 L 0.27361 0.64814 " pathEditMode="relative" rAng="0" ptsTypes="AA">
                                      <p:cBhvr>
                                        <p:cTn id="11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" y="324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L 0.11423 0.58287 " pathEditMode="relative" rAng="0" ptsTypes="AA">
                                      <p:cBhvr>
                                        <p:cTn id="11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29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L 0.11423 0.58287 " pathEditMode="relative" rAng="0" ptsTypes="AA">
                                      <p:cBhvr>
                                        <p:cTn id="120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291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81481E-6 L -0.04948 0.50115 " pathEditMode="relative" rAng="0" ptsTypes="AA">
                                      <p:cBhvr>
                                        <p:cTn id="124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25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0.42327 0.27037 " pathEditMode="relative" rAng="0" ptsTypes="AA">
                                      <p:cBhvr>
                                        <p:cTn id="12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" y="135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L 0.11423 0.58287 " pathEditMode="relative" rAng="0" ptsTypes="AA">
                                      <p:cBhvr>
                                        <p:cTn id="132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291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81481E-6 L 0.23403 0.69004 " pathEditMode="relative" rAng="0" ptsTypes="AA">
                                      <p:cBhvr>
                                        <p:cTn id="136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345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L 0.11423 0.58287 " pathEditMode="relative" rAng="0" ptsTypes="AA">
                                      <p:cBhvr>
                                        <p:cTn id="140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2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29" grpId="1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3" descr="танки2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4213" y="476250"/>
            <a:ext cx="7920037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Блок-схема: перфолента 3"/>
          <p:cNvSpPr/>
          <p:nvPr/>
        </p:nvSpPr>
        <p:spPr>
          <a:xfrm>
            <a:off x="7308850" y="2924175"/>
            <a:ext cx="215900" cy="144463"/>
          </a:xfrm>
          <a:prstGeom prst="flowChartPunchedTape">
            <a:avLst/>
          </a:prstGeom>
          <a:solidFill>
            <a:srgbClr val="EC04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 Добрынине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42988" y="908050"/>
            <a:ext cx="67214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кончание битвы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87450" y="836613"/>
            <a:ext cx="6840538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7" descr="12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779838" y="2636838"/>
            <a:ext cx="1800225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Рисунок 3" descr="7.jpe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42988" y="2133600"/>
            <a:ext cx="2001837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Рисунок 8" descr="15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56325" y="1916113"/>
            <a:ext cx="2087563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Рисунок 1" descr="2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68313" y="188913"/>
            <a:ext cx="2782887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Рисунок 2" descr="4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940425" y="115888"/>
            <a:ext cx="278447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Рисунок 4" descr="8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79388" y="4581525"/>
            <a:ext cx="27368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Рисунок 5" descr="9.jp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492500" y="4868863"/>
            <a:ext cx="2492375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Рисунок 6" descr="10.jpg"/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300788" y="4581525"/>
            <a:ext cx="2592387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Рисунок 9" descr="30.jpg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3563938" y="115888"/>
            <a:ext cx="2063750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5" descr="19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3800" y="3860800"/>
            <a:ext cx="3675063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Рисунок 3" descr="17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0" y="188913"/>
            <a:ext cx="4103688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Рисунок 4" descr="18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388" y="188913"/>
            <a:ext cx="4176712" cy="313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Рисунок 1" descr="16.jpe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916238" y="2349500"/>
            <a:ext cx="3279775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Рисунок 2" descr="11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50825" y="3908425"/>
            <a:ext cx="4170363" cy="277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7" descr="георгиевская лента.jpe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79613" y="115888"/>
            <a:ext cx="518477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схема боевых действий Подольских курсантов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23528" y="908720"/>
            <a:ext cx="2778224" cy="37042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" name="Рисунок 1" descr="памяти Подольских курсантов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300192" y="3140968"/>
            <a:ext cx="2592288" cy="1944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484438" y="188913"/>
            <a:ext cx="45720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spc="1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Подвиг Подольских курсантов</a:t>
            </a:r>
          </a:p>
        </p:txBody>
      </p:sp>
      <p:sp>
        <p:nvSpPr>
          <p:cNvPr id="22534" name="TextBox 11"/>
          <p:cNvSpPr txBox="1">
            <a:spLocks noChangeArrowheads="1"/>
          </p:cNvSpPr>
          <p:nvPr/>
        </p:nvSpPr>
        <p:spPr bwMode="auto">
          <a:xfrm>
            <a:off x="3071813" y="1052513"/>
            <a:ext cx="30972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 b="1">
                <a:latin typeface="Calibri" pitchFamily="34" charset="0"/>
              </a:rPr>
              <a:t>Безусые, совсем еще мальчишки,</a:t>
            </a:r>
          </a:p>
          <a:p>
            <a:pPr algn="ctr"/>
            <a:r>
              <a:rPr lang="ru-RU" sz="1200" b="1">
                <a:latin typeface="Calibri" pitchFamily="34" charset="0"/>
              </a:rPr>
              <a:t>Курсанты из города Подольска,</a:t>
            </a:r>
            <a:br>
              <a:rPr lang="ru-RU" sz="1200" b="1">
                <a:latin typeface="Calibri" pitchFamily="34" charset="0"/>
              </a:rPr>
            </a:br>
            <a:r>
              <a:rPr lang="ru-RU" sz="1200" b="1">
                <a:latin typeface="Calibri" pitchFamily="34" charset="0"/>
              </a:rPr>
              <a:t>Живой преградой встали перед танками,</a:t>
            </a:r>
            <a:br>
              <a:rPr lang="ru-RU" sz="1200" b="1">
                <a:latin typeface="Calibri" pitchFamily="34" charset="0"/>
              </a:rPr>
            </a:br>
            <a:r>
              <a:rPr lang="ru-RU" sz="1200" b="1">
                <a:latin typeface="Calibri" pitchFamily="34" charset="0"/>
              </a:rPr>
              <a:t>И восемнадцать дней стояли стойко.</a:t>
            </a:r>
          </a:p>
          <a:p>
            <a:pPr algn="ctr"/>
            <a:r>
              <a:rPr lang="ru-RU" sz="1200" b="1">
                <a:latin typeface="Calibri" pitchFamily="34" charset="0"/>
              </a:rPr>
              <a:t>Их Ставка бросила навстречу немцам,</a:t>
            </a:r>
            <a:br>
              <a:rPr lang="ru-RU" sz="1200" b="1">
                <a:latin typeface="Calibri" pitchFamily="34" charset="0"/>
              </a:rPr>
            </a:br>
            <a:r>
              <a:rPr lang="ru-RU" sz="1200" b="1">
                <a:latin typeface="Calibri" pitchFamily="34" charset="0"/>
              </a:rPr>
              <a:t>Чтобы закрыть опаснейшую брешь,</a:t>
            </a:r>
            <a:br>
              <a:rPr lang="ru-RU" sz="1200" b="1">
                <a:latin typeface="Calibri" pitchFamily="34" charset="0"/>
              </a:rPr>
            </a:br>
            <a:r>
              <a:rPr lang="ru-RU" sz="1200" b="1">
                <a:latin typeface="Calibri" pitchFamily="34" charset="0"/>
              </a:rPr>
              <a:t>Через которую к Москве рвались фашисты,</a:t>
            </a:r>
            <a:br>
              <a:rPr lang="ru-RU" sz="1200" b="1">
                <a:latin typeface="Calibri" pitchFamily="34" charset="0"/>
              </a:rPr>
            </a:br>
            <a:r>
              <a:rPr lang="ru-RU" sz="1200" b="1">
                <a:latin typeface="Calibri" pitchFamily="34" charset="0"/>
              </a:rPr>
              <a:t>Надеясь с легкостью преодолеть рубеж.</a:t>
            </a:r>
          </a:p>
          <a:p>
            <a:pPr algn="ctr"/>
            <a:r>
              <a:rPr lang="ru-RU" sz="1200" b="1">
                <a:latin typeface="Calibri" pitchFamily="34" charset="0"/>
              </a:rPr>
              <a:t>Отчаянно курсанты там сражались,</a:t>
            </a:r>
            <a:br>
              <a:rPr lang="ru-RU" sz="1200" b="1">
                <a:latin typeface="Calibri" pitchFamily="34" charset="0"/>
              </a:rPr>
            </a:br>
            <a:r>
              <a:rPr lang="ru-RU" sz="1200" b="1">
                <a:latin typeface="Calibri" pitchFamily="34" charset="0"/>
              </a:rPr>
              <a:t>Ведь за спиной у них была Москва,</a:t>
            </a:r>
            <a:br>
              <a:rPr lang="ru-RU" sz="1200" b="1">
                <a:latin typeface="Calibri" pitchFamily="34" charset="0"/>
              </a:rPr>
            </a:br>
            <a:r>
              <a:rPr lang="ru-RU" sz="1200" b="1">
                <a:latin typeface="Calibri" pitchFamily="34" charset="0"/>
              </a:rPr>
              <a:t>На поле боя ребята оставались,</a:t>
            </a:r>
            <a:br>
              <a:rPr lang="ru-RU" sz="1200" b="1">
                <a:latin typeface="Calibri" pitchFamily="34" charset="0"/>
              </a:rPr>
            </a:br>
            <a:r>
              <a:rPr lang="ru-RU" sz="1200" b="1">
                <a:latin typeface="Calibri" pitchFamily="34" charset="0"/>
              </a:rPr>
              <a:t>Живые продолжали бить врага.</a:t>
            </a:r>
          </a:p>
          <a:p>
            <a:pPr algn="ctr"/>
            <a:r>
              <a:rPr lang="ru-RU" sz="1200" b="1">
                <a:latin typeface="Calibri" pitchFamily="34" charset="0"/>
              </a:rPr>
              <a:t>Они жгли танки, убивали немцев,</a:t>
            </a:r>
          </a:p>
          <a:p>
            <a:pPr algn="ctr"/>
            <a:r>
              <a:rPr lang="ru-RU" sz="1200" b="1">
                <a:latin typeface="Calibri" pitchFamily="34" charset="0"/>
              </a:rPr>
              <a:t>Насмерть стояли на Ильинском рубеже.</a:t>
            </a:r>
          </a:p>
          <a:p>
            <a:pPr algn="ctr"/>
            <a:r>
              <a:rPr lang="ru-RU" sz="1200" b="1">
                <a:latin typeface="Calibri" pitchFamily="34" charset="0"/>
              </a:rPr>
              <a:t>Две с половиной тысячи мальчишек</a:t>
            </a:r>
          </a:p>
          <a:p>
            <a:pPr algn="ctr"/>
            <a:r>
              <a:rPr lang="ru-RU" sz="1200" b="1">
                <a:latin typeface="Calibri" pitchFamily="34" charset="0"/>
              </a:rPr>
              <a:t>Погибли в сорок первом в октябре.</a:t>
            </a:r>
          </a:p>
          <a:p>
            <a:pPr algn="ctr"/>
            <a:r>
              <a:rPr lang="ru-RU" sz="1200" b="1">
                <a:latin typeface="Calibri" pitchFamily="34" charset="0"/>
              </a:rPr>
              <a:t>Своей отвагой, мужеством и героизмом</a:t>
            </a:r>
          </a:p>
          <a:p>
            <a:pPr algn="ctr"/>
            <a:r>
              <a:rPr lang="ru-RU" sz="1200" b="1">
                <a:latin typeface="Calibri" pitchFamily="34" charset="0"/>
              </a:rPr>
              <a:t>Сорвали хитроумный план врага,</a:t>
            </a:r>
          </a:p>
          <a:p>
            <a:pPr algn="ctr"/>
            <a:r>
              <a:rPr lang="ru-RU" sz="1200" b="1">
                <a:latin typeface="Calibri" pitchFamily="34" charset="0"/>
              </a:rPr>
              <a:t>Собой закрыли путь к столице,</a:t>
            </a:r>
            <a:br>
              <a:rPr lang="ru-RU" sz="1200" b="1">
                <a:latin typeface="Calibri" pitchFamily="34" charset="0"/>
              </a:rPr>
            </a:br>
            <a:r>
              <a:rPr lang="ru-RU" sz="1200" b="1">
                <a:latin typeface="Calibri" pitchFamily="34" charset="0"/>
              </a:rPr>
              <a:t>И подвиг этот не забудем никогда!</a:t>
            </a:r>
          </a:p>
          <a:p>
            <a:pPr algn="ctr"/>
            <a:r>
              <a:rPr lang="ru-RU" sz="1200" b="1">
                <a:latin typeface="Calibri" pitchFamily="34" charset="0"/>
              </a:rPr>
              <a:t>Шубинку, Ильинское и Юхнов</a:t>
            </a:r>
          </a:p>
          <a:p>
            <a:pPr algn="ctr"/>
            <a:r>
              <a:rPr lang="ru-RU" sz="1200" b="1">
                <a:latin typeface="Calibri" pitchFamily="34" charset="0"/>
              </a:rPr>
              <a:t>Найдем по обелискам без труда.</a:t>
            </a:r>
          </a:p>
          <a:p>
            <a:pPr algn="ctr"/>
            <a:r>
              <a:rPr lang="ru-RU" sz="1200" b="1">
                <a:latin typeface="Calibri" pitchFamily="34" charset="0"/>
              </a:rPr>
              <a:t>На памятниках и монументах </a:t>
            </a:r>
          </a:p>
          <a:p>
            <a:pPr algn="ctr"/>
            <a:r>
              <a:rPr lang="ru-RU" sz="1200" b="1">
                <a:latin typeface="Calibri" pitchFamily="34" charset="0"/>
              </a:rPr>
              <a:t>Записаны курсантов имена.</a:t>
            </a:r>
          </a:p>
        </p:txBody>
      </p:sp>
      <p:sp>
        <p:nvSpPr>
          <p:cNvPr id="22535" name="TextBox 12"/>
          <p:cNvSpPr txBox="1">
            <a:spLocks noChangeArrowheads="1"/>
          </p:cNvSpPr>
          <p:nvPr/>
        </p:nvSpPr>
        <p:spPr bwMode="auto">
          <a:xfrm>
            <a:off x="4932363" y="5516563"/>
            <a:ext cx="1108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i="1">
                <a:latin typeface="Calibri" pitchFamily="34" charset="0"/>
              </a:rPr>
              <a:t>Цеван Н.Б</a:t>
            </a:r>
            <a:r>
              <a:rPr lang="ru-RU" sz="1400">
                <a:latin typeface="Calibri" pitchFamily="34" charset="0"/>
              </a:rPr>
              <a:t>.</a:t>
            </a:r>
          </a:p>
        </p:txBody>
      </p:sp>
      <p:pic>
        <p:nvPicPr>
          <p:cNvPr id="22536" name="Рисунок 13" descr="георгиевская лента.jpe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5288" y="6165850"/>
            <a:ext cx="835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516217" y="764704"/>
            <a:ext cx="2184242" cy="20162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itva_113-300x3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15616" y="404664"/>
            <a:ext cx="6408712" cy="6070828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3" descr="zhukov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388" y="188913"/>
            <a:ext cx="4100512" cy="597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4427538" y="2852738"/>
            <a:ext cx="4897437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/>
              <a:t>              </a:t>
            </a:r>
            <a:r>
              <a:rPr lang="ru-RU" sz="2000" b="1" i="1">
                <a:solidFill>
                  <a:srgbClr val="FF0000"/>
                </a:solidFill>
              </a:rPr>
              <a:t>«Прежде всего, мы должны поклониться до земли нашему человеку.  Где бы ни находился этот человек: на фронте, в тылу страны, в тылу врага, на подневольном труде в Германии – повсюду и везде он делал все от него зависящее, чтобы приблизить час победы над фашизмом»</a:t>
            </a:r>
          </a:p>
          <a:p>
            <a:r>
              <a:rPr lang="ru-RU"/>
              <a:t>                                                 </a:t>
            </a:r>
            <a:r>
              <a:rPr lang="ru-RU" i="1"/>
              <a:t>Г. К. Жуков</a:t>
            </a:r>
          </a:p>
        </p:txBody>
      </p:sp>
      <p:pic>
        <p:nvPicPr>
          <p:cNvPr id="24580" name="Рисунок 5" descr="1.JPE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867400" y="260350"/>
            <a:ext cx="3016250" cy="251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76aa0_caea735e_XL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388" y="836613"/>
            <a:ext cx="3960812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103688" y="1125538"/>
            <a:ext cx="5040312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</a:rPr>
              <a:t>Поклонимся великим тем годам,</a:t>
            </a:r>
            <a:br>
              <a:rPr lang="ru-RU" b="1" i="1">
                <a:solidFill>
                  <a:srgbClr val="C00000"/>
                </a:solidFill>
              </a:rPr>
            </a:br>
            <a:endParaRPr lang="ru-RU" b="1" i="1">
              <a:solidFill>
                <a:srgbClr val="C00000"/>
              </a:solidFill>
            </a:endParaRPr>
          </a:p>
          <a:p>
            <a:r>
              <a:rPr lang="ru-RU" b="1" i="1">
                <a:solidFill>
                  <a:srgbClr val="C00000"/>
                </a:solidFill>
              </a:rPr>
              <a:t>Тем славным командирам и  бойцам,</a:t>
            </a:r>
          </a:p>
          <a:p>
            <a:endParaRPr lang="ru-RU" b="1" i="1">
              <a:solidFill>
                <a:srgbClr val="C00000"/>
              </a:solidFill>
            </a:endParaRPr>
          </a:p>
          <a:p>
            <a:r>
              <a:rPr lang="ru-RU" b="1" i="1">
                <a:solidFill>
                  <a:srgbClr val="C00000"/>
                </a:solidFill>
              </a:rPr>
              <a:t>И маршалам страны и рядовым,</a:t>
            </a:r>
            <a:br>
              <a:rPr lang="ru-RU" b="1" i="1">
                <a:solidFill>
                  <a:srgbClr val="C00000"/>
                </a:solidFill>
              </a:rPr>
            </a:br>
            <a:endParaRPr lang="ru-RU" b="1" i="1">
              <a:solidFill>
                <a:srgbClr val="C00000"/>
              </a:solidFill>
            </a:endParaRPr>
          </a:p>
          <a:p>
            <a:r>
              <a:rPr lang="ru-RU" b="1" i="1">
                <a:solidFill>
                  <a:srgbClr val="C00000"/>
                </a:solidFill>
              </a:rPr>
              <a:t>Поклонимся и мёртвым и   живым.</a:t>
            </a:r>
          </a:p>
          <a:p>
            <a:endParaRPr lang="ru-RU" b="1" i="1">
              <a:solidFill>
                <a:srgbClr val="C00000"/>
              </a:solidFill>
            </a:endParaRPr>
          </a:p>
          <a:p>
            <a:r>
              <a:rPr lang="ru-RU" b="1" i="1">
                <a:solidFill>
                  <a:srgbClr val="C00000"/>
                </a:solidFill>
              </a:rPr>
              <a:t>Всем тем, которых забывать  нельзя,</a:t>
            </a:r>
          </a:p>
          <a:p>
            <a:r>
              <a:rPr lang="ru-RU" b="1" i="1">
                <a:solidFill>
                  <a:srgbClr val="C00000"/>
                </a:solidFill>
              </a:rPr>
              <a:t/>
            </a:r>
            <a:br>
              <a:rPr lang="ru-RU" b="1" i="1">
                <a:solidFill>
                  <a:srgbClr val="C00000"/>
                </a:solidFill>
              </a:rPr>
            </a:br>
            <a:r>
              <a:rPr lang="ru-RU" b="1" i="1">
                <a:solidFill>
                  <a:srgbClr val="C00000"/>
                </a:solidFill>
              </a:rPr>
              <a:t>Поклонимся, поклонимся друзья.</a:t>
            </a:r>
          </a:p>
          <a:p>
            <a:endParaRPr lang="ru-RU" b="1" i="1">
              <a:solidFill>
                <a:srgbClr val="C00000"/>
              </a:solidFill>
            </a:endParaRPr>
          </a:p>
          <a:p>
            <a:r>
              <a:rPr lang="ru-RU" b="1" i="1">
                <a:solidFill>
                  <a:srgbClr val="C00000"/>
                </a:solidFill>
              </a:rPr>
              <a:t>Всем миром, всем народом, всей  землёй,</a:t>
            </a:r>
            <a:br>
              <a:rPr lang="ru-RU" b="1" i="1">
                <a:solidFill>
                  <a:srgbClr val="C00000"/>
                </a:solidFill>
              </a:rPr>
            </a:br>
            <a:endParaRPr lang="ru-RU" b="1" i="1">
              <a:solidFill>
                <a:srgbClr val="C00000"/>
              </a:solidFill>
            </a:endParaRPr>
          </a:p>
          <a:p>
            <a:r>
              <a:rPr lang="ru-RU" b="1" i="1">
                <a:solidFill>
                  <a:srgbClr val="C00000"/>
                </a:solidFill>
              </a:rPr>
              <a:t>Поклонимся за тот великий  бой!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5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8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1" descr="10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33350" y="469900"/>
            <a:ext cx="8877300" cy="591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метроном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388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Рисунок 5" descr="cb56f3b143c1b6bd48a0b28dc4627e8a.gi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292725" y="4076700"/>
            <a:ext cx="5746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0"/>
            <a:ext cx="730199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Список информационных ресурсов</a:t>
            </a:r>
          </a:p>
        </p:txBody>
      </p:sp>
      <p:sp>
        <p:nvSpPr>
          <p:cNvPr id="27651" name="Прямоугольник 2"/>
          <p:cNvSpPr>
            <a:spLocks noChangeArrowheads="1"/>
          </p:cNvSpPr>
          <p:nvPr/>
        </p:nvSpPr>
        <p:spPr bwMode="auto">
          <a:xfrm>
            <a:off x="755650" y="908050"/>
            <a:ext cx="792003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u="sng">
                <a:solidFill>
                  <a:schemeClr val="tx2"/>
                </a:solidFill>
                <a:latin typeface="Calibri" pitchFamily="34" charset="0"/>
                <a:hlinkClick r:id="rId3"/>
              </a:rPr>
              <a:t>http://video.yandex.ru/#search?text</a:t>
            </a:r>
            <a:r>
              <a:rPr lang="en-US" sz="1200">
                <a:solidFill>
                  <a:schemeClr val="tx2"/>
                </a:solidFill>
                <a:latin typeface="Calibri" pitchFamily="34" charset="0"/>
                <a:hlinkClick r:id="rId3"/>
              </a:rPr>
              <a:t>=%D0%BF%D0%BE%D0%B4%D0%BE%D0%BB%D1%8C%D1%81%D0%BA%D0%B8%D0%B5%20%D0%BA%D1%83%D1%80%D1%81%D0%B0%D0%BD%D1%82%D1%8B&amp;where=all&amp;id=13425503-01-12</a:t>
            </a:r>
            <a:endParaRPr lang="ru-RU" sz="120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200">
                <a:solidFill>
                  <a:schemeClr val="tx2"/>
                </a:solidFill>
                <a:latin typeface="Calibri" pitchFamily="34" charset="0"/>
                <a:hlinkClick r:id="rId4"/>
              </a:rPr>
              <a:t>http://rutube.ru/tracks/2911075.html?v=c253ff975ea5601021805868a0ad901a</a:t>
            </a:r>
            <a:endParaRPr lang="ru-RU" sz="1200">
              <a:solidFill>
                <a:schemeClr val="tx2"/>
              </a:solidFill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</p:txBody>
      </p:sp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755650" y="1557338"/>
            <a:ext cx="756126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u="sng">
                <a:latin typeface="Calibri" pitchFamily="34" charset="0"/>
              </a:rPr>
              <a:t>http://images.yandex.ru/yandsearch?text</a:t>
            </a:r>
            <a:r>
              <a:rPr lang="en-US" sz="1400">
                <a:latin typeface="Calibri" pitchFamily="34" charset="0"/>
              </a:rPr>
              <a:t>=%D0%BF%D0%BE%D0%B4%D0%BE%D0%BB%D1%8C%D1%81%D0%BA%D0%B8%D0%B5%20%D0%BA%D1%83%D1%80%D1%81%D0%B0%D0%BD%D1%82%D1%8B&amp;noreask=1&amp;lr=78&amp;img_url=podolskonline.ru%2Fcontent%2Fnews%2F2011%2F10%2F03%2F12388%2Fg.jpg&amp;rpt=simage&amp;p=885</a:t>
            </a:r>
            <a:endParaRPr lang="ru-RU" sz="1400">
              <a:latin typeface="Calibri" pitchFamily="34" charset="0"/>
            </a:endParaRPr>
          </a:p>
        </p:txBody>
      </p:sp>
      <p:sp>
        <p:nvSpPr>
          <p:cNvPr id="27653" name="Прямоугольник 4"/>
          <p:cNvSpPr>
            <a:spLocks noChangeArrowheads="1"/>
          </p:cNvSpPr>
          <p:nvPr/>
        </p:nvSpPr>
        <p:spPr bwMode="auto">
          <a:xfrm>
            <a:off x="755650" y="2492375"/>
            <a:ext cx="74168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u="sng">
                <a:latin typeface="Calibri" pitchFamily="34" charset="0"/>
              </a:rPr>
              <a:t>http://images.yandex.ru/yandsearch?text</a:t>
            </a:r>
            <a:r>
              <a:rPr lang="en-US" sz="1400">
                <a:latin typeface="Calibri" pitchFamily="34" charset="0"/>
              </a:rPr>
              <a:t>=%D0%BF%D0%BE%D0%B4%D0%BE%D0%BB%D1%8C%D1%81%D0%BA%D0%B8%D0%B5%20%D0%BA%D1%83%D1%80%D1%81%D0%B0%D0%BD%D1%82%D1%8B&amp;noreask=1&amp;lr=78&amp;img_url=imgfotki.yandex.ru%2Fget%2F5001%2Fserg19643.2f%2F0_54567_59695d50_XL&amp;rpt=simage&amp;p=898</a:t>
            </a:r>
            <a:endParaRPr lang="ru-RU" sz="1400">
              <a:latin typeface="Calibri" pitchFamily="34" charset="0"/>
            </a:endParaRPr>
          </a:p>
        </p:txBody>
      </p:sp>
      <p:sp>
        <p:nvSpPr>
          <p:cNvPr id="27654" name="Прямоугольник 5"/>
          <p:cNvSpPr>
            <a:spLocks noChangeArrowheads="1"/>
          </p:cNvSpPr>
          <p:nvPr/>
        </p:nvSpPr>
        <p:spPr bwMode="auto">
          <a:xfrm>
            <a:off x="755650" y="3429000"/>
            <a:ext cx="7848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u="sng">
                <a:latin typeface="Calibri" pitchFamily="34" charset="0"/>
              </a:rPr>
              <a:t>http://images.yandex.ru/yandsearch?text</a:t>
            </a:r>
            <a:r>
              <a:rPr lang="en-US" sz="1400">
                <a:latin typeface="Calibri" pitchFamily="34" charset="0"/>
              </a:rPr>
              <a:t>=%D0%BF%D0%BE%D0%B4%D0%BE%D0%BB%D1%8C%D1%81%D0%BA%D0%B8%D0%B5%20%D0%BA%D1%83%D1%80%D1%81%D0%B0%D0%BD%D1%82%D1%8B&amp;noreask=1&amp;lr=78&amp;p=809&amp;img_url=img15.nnm.ru%2F1%2Fc%2Ff%2F3%2Ff%2F3b1cff4dc52bd58f57b9cb58a5a_prev.jpg&amp;rpt=simage</a:t>
            </a:r>
            <a:endParaRPr lang="ru-RU" sz="1400">
              <a:latin typeface="Calibri" pitchFamily="34" charset="0"/>
            </a:endParaRPr>
          </a:p>
        </p:txBody>
      </p:sp>
      <p:sp>
        <p:nvSpPr>
          <p:cNvPr id="27655" name="Прямоугольник 6"/>
          <p:cNvSpPr>
            <a:spLocks noChangeArrowheads="1"/>
          </p:cNvSpPr>
          <p:nvPr/>
        </p:nvSpPr>
        <p:spPr bwMode="auto">
          <a:xfrm>
            <a:off x="755650" y="4292600"/>
            <a:ext cx="77771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u="sng">
                <a:latin typeface="Calibri" pitchFamily="34" charset="0"/>
              </a:rPr>
              <a:t>http://images.yandex.ru/yandsearch?text</a:t>
            </a:r>
            <a:r>
              <a:rPr lang="en-US" sz="1400">
                <a:latin typeface="Calibri" pitchFamily="34" charset="0"/>
              </a:rPr>
              <a:t>=%D0%BF%D0%BE%D0%B4%D0%BE%D0%BB%D1%8C%D1%81%D0%BA%D0%B8%D0%B5%20%D0%BA%D1%83%D1%80%D1%81%D0%B0%D0%BD%D1%82%D1%8B&amp;noreask=1&amp;lr=78&amp;p=737&amp;img_url=www.bezformata.ru%2Fcontent%2FImages%2F000%2F004%2F140%2Fimage4140478.jpg&amp;rpt=simage</a:t>
            </a:r>
            <a:endParaRPr lang="ru-RU" sz="1400">
              <a:latin typeface="Calibri" pitchFamily="34" charset="0"/>
            </a:endParaRPr>
          </a:p>
        </p:txBody>
      </p:sp>
      <p:sp>
        <p:nvSpPr>
          <p:cNvPr id="27656" name="Прямоугольник 7"/>
          <p:cNvSpPr>
            <a:spLocks noChangeArrowheads="1"/>
          </p:cNvSpPr>
          <p:nvPr/>
        </p:nvSpPr>
        <p:spPr bwMode="auto">
          <a:xfrm>
            <a:off x="684213" y="5229225"/>
            <a:ext cx="7775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Фотокнига . Память «Московская битва 1941 -1945». Изд-во «Московский рабочий»,1986 г, стр.18-19</a:t>
            </a:r>
          </a:p>
          <a:p>
            <a:endParaRPr lang="ru-RU" sz="1200"/>
          </a:p>
        </p:txBody>
      </p:sp>
      <p:sp>
        <p:nvSpPr>
          <p:cNvPr id="27657" name="Прямоугольник 8"/>
          <p:cNvSpPr>
            <a:spLocks noChangeArrowheads="1"/>
          </p:cNvSpPr>
          <p:nvPr/>
        </p:nvSpPr>
        <p:spPr bwMode="auto">
          <a:xfrm>
            <a:off x="684213" y="5445125"/>
            <a:ext cx="8208962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/>
              <a:t>Журнал «История и обществознание для школьников» №1.Изд-во «Школьная пресса»,Москва, 2005 г., стр.18-21</a:t>
            </a:r>
          </a:p>
          <a:p>
            <a:pPr>
              <a:lnSpc>
                <a:spcPct val="150000"/>
              </a:lnSpc>
            </a:pPr>
            <a:r>
              <a:rPr lang="ru-RU" sz="1200"/>
              <a:t>Телегин К.Ф. «Не отдали Москвы!» Изд-во «Советская Россия», Москва,  стр.196-202</a:t>
            </a:r>
          </a:p>
          <a:p>
            <a:pPr>
              <a:lnSpc>
                <a:spcPct val="150000"/>
              </a:lnSpc>
            </a:pPr>
            <a:r>
              <a:rPr lang="ru-RU" sz="1200"/>
              <a:t> Материалы научно-вспомогательного фонда школьного комплексного краеведческого  музея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077EB-D687-4BE0-BE87-93CE1207304F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кция 7. WORD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Лекция 7. WORD</Template>
  <TotalTime>1754</TotalTime>
  <Words>497</Words>
  <Application>Microsoft Office PowerPoint</Application>
  <PresentationFormat>Экран (4:3)</PresentationFormat>
  <Paragraphs>103</Paragraphs>
  <Slides>26</Slides>
  <Notes>1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Лекция 7. WORD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146</cp:revision>
  <dcterms:created xsi:type="dcterms:W3CDTF">2011-12-24T09:44:58Z</dcterms:created>
  <dcterms:modified xsi:type="dcterms:W3CDTF">2012-04-01T00:39:37Z</dcterms:modified>
</cp:coreProperties>
</file>