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0" r:id="rId2"/>
    <p:sldId id="270" r:id="rId3"/>
    <p:sldId id="271" r:id="rId4"/>
    <p:sldId id="272" r:id="rId5"/>
    <p:sldId id="273" r:id="rId6"/>
    <p:sldId id="275" r:id="rId7"/>
    <p:sldId id="269" r:id="rId8"/>
    <p:sldId id="268" r:id="rId9"/>
    <p:sldId id="262" r:id="rId10"/>
    <p:sldId id="263" r:id="rId11"/>
    <p:sldId id="264" r:id="rId12"/>
    <p:sldId id="266" r:id="rId13"/>
    <p:sldId id="267" r:id="rId14"/>
    <p:sldId id="265" r:id="rId15"/>
    <p:sldId id="256" r:id="rId16"/>
    <p:sldId id="257" r:id="rId17"/>
    <p:sldId id="258" r:id="rId18"/>
    <p:sldId id="259" r:id="rId19"/>
    <p:sldId id="261" r:id="rId20"/>
    <p:sldId id="276" r:id="rId21"/>
    <p:sldId id="277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3B"/>
    <a:srgbClr val="7A0000"/>
    <a:srgbClr val="003300"/>
    <a:srgbClr val="D8CFE3"/>
    <a:srgbClr val="6F0B6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441" autoAdjust="0"/>
    <p:restoredTop sz="94709" autoAdjust="0"/>
  </p:normalViewPr>
  <p:slideViewPr>
    <p:cSldViewPr>
      <p:cViewPr>
        <p:scale>
          <a:sx n="71" d="100"/>
          <a:sy n="71" d="100"/>
        </p:scale>
        <p:origin x="-11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32DB1-2D92-4A26-9D66-6EB1CC3A0DB6}" type="datetimeFigureOut">
              <a:rPr lang="ru-RU" smtClean="0"/>
              <a:pPr/>
              <a:t>27.09.2013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38206-69B5-4A77-90BE-78A0BC042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692C8-E560-48BF-AEAB-A3545CBE52E4}" type="datetimeFigureOut">
              <a:rPr lang="ru-RU" smtClean="0"/>
              <a:pPr/>
              <a:t>27.09.2013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56D9C-15C6-45B5-A888-7E0E3C84E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EE9-4ADE-4C1B-B31C-6F38C93D2348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6071B-A09E-4B11-9270-A8C493E82F7B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0888-9ACF-465C-AAF0-ADAC85552F85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97DA-800B-4E6D-A976-2B430713DBB6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37C4-B075-4C47-89FF-9B2B12977791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4E2A1-8BDF-46D9-9831-095A086628B0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893-9EB1-4F56-A7ED-2419469A0364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00CD5-9121-4491-AE08-E035C3CA7A18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8836-3E1D-4D08-A05F-A749DF65BA19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4E3F-4A89-447B-AF46-E7A5611BAF5C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937-EC72-48E1-869D-72D2EE969972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CFD31-EBC7-465F-BBD5-23152D1364B1}" type="datetime1">
              <a:rPr lang="ru-RU" smtClean="0"/>
              <a:pPr/>
              <a:t>27.09.2013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gif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gif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gif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gif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gif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9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6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gif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rgbClr val="FFC000">
                <a:alpha val="73000"/>
              </a:srgbClr>
            </a:gs>
            <a:gs pos="50000">
              <a:srgbClr val="9CB86E"/>
            </a:gs>
            <a:gs pos="100000">
              <a:srgbClr val="156B13"/>
            </a:gs>
            <a:gs pos="93000">
              <a:srgbClr val="00B05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Пользователь\Рабочий стол\УчМет подготовка 2013\УчМет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6357958"/>
            <a:ext cx="571504" cy="285752"/>
          </a:xfrm>
          <a:prstGeom prst="rect">
            <a:avLst/>
          </a:prstGeom>
          <a:noFill/>
        </p:spPr>
      </p:pic>
      <p:pic>
        <p:nvPicPr>
          <p:cNvPr id="2051" name="Picture 3" descr="C:\Documents and Settings\Пользователь\Мои документы\фоны и заставки\54c6bbe9b822.png"/>
          <p:cNvPicPr>
            <a:picLocks noChangeAspect="1" noChangeArrowheads="1"/>
          </p:cNvPicPr>
          <p:nvPr/>
        </p:nvPicPr>
        <p:blipFill>
          <a:blip r:embed="rId4"/>
          <a:srcRect b="17105"/>
          <a:stretch>
            <a:fillRect/>
          </a:stretch>
        </p:blipFill>
        <p:spPr bwMode="auto">
          <a:xfrm>
            <a:off x="2285984" y="4000504"/>
            <a:ext cx="3857652" cy="226590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1472" y="214290"/>
            <a:ext cx="82153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2500306"/>
            <a:ext cx="80724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pPr algn="ctr"/>
            <a:r>
              <a:rPr lang="ru-RU" sz="2000" b="1" dirty="0" smtClean="0"/>
              <a:t>по художественно-эстетическому </a:t>
            </a:r>
            <a:r>
              <a:rPr lang="ru-RU" sz="2000" b="1" dirty="0" smtClean="0"/>
              <a:t>направлению</a:t>
            </a:r>
            <a:endParaRPr lang="ru-RU" sz="2000" b="1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«Инновационная технология лепки из варёного теста»</a:t>
            </a:r>
          </a:p>
          <a:p>
            <a:pPr algn="ctr"/>
            <a:r>
              <a:rPr lang="ru-RU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(для  детей от 12 лет, педагогов </a:t>
            </a:r>
          </a:p>
          <a:p>
            <a:pPr algn="ctr"/>
            <a:r>
              <a:rPr lang="ru-RU" b="1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декоративно-прикладного </a:t>
            </a:r>
            <a:r>
              <a:rPr lang="ru-RU" b="1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творчества)</a:t>
            </a:r>
            <a:endParaRPr lang="ru-RU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72132" y="4071942"/>
            <a:ext cx="31705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Автор</a:t>
            </a:r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составитель: педагог дополнительного образования </a:t>
            </a:r>
          </a:p>
          <a:p>
            <a:pPr algn="r"/>
            <a:r>
              <a:rPr lang="ru-RU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Маркова Оксана Александровна</a:t>
            </a:r>
          </a:p>
          <a:p>
            <a:pPr algn="r"/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57422" y="621508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Прокопьеск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201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28596" y="428605"/>
            <a:ext cx="828680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Arial Black" pitchFamily="34" charset="0"/>
              </a:rPr>
              <a:t>Муниципальное бюджетное образовательное учреждение </a:t>
            </a:r>
            <a:endParaRPr lang="ru-RU" sz="1400" dirty="0" smtClean="0">
              <a:latin typeface="Arial Black" pitchFamily="34" charset="0"/>
            </a:endParaRPr>
          </a:p>
          <a:p>
            <a:pPr algn="ctr"/>
            <a:r>
              <a:rPr lang="ru-RU" sz="1400" b="1" dirty="0" smtClean="0">
                <a:latin typeface="Arial Black" pitchFamily="34" charset="0"/>
              </a:rPr>
              <a:t>дополнительного образования детей</a:t>
            </a:r>
            <a:endParaRPr lang="ru-RU" sz="1400" dirty="0" smtClean="0">
              <a:latin typeface="Arial Black" pitchFamily="34" charset="0"/>
            </a:endParaRPr>
          </a:p>
          <a:p>
            <a:pPr algn="ctr"/>
            <a:r>
              <a:rPr lang="ru-RU" sz="1400" b="1" dirty="0" smtClean="0">
                <a:latin typeface="Arial Black" pitchFamily="34" charset="0"/>
              </a:rPr>
              <a:t>«Дом детского творчества»</a:t>
            </a:r>
            <a:endParaRPr lang="ru-RU" sz="1400" dirty="0" smtClean="0">
              <a:latin typeface="Arial Black" pitchFamily="34" charset="0"/>
            </a:endParaRPr>
          </a:p>
          <a:p>
            <a:pPr algn="ctr"/>
            <a:r>
              <a:rPr lang="ru-RU" sz="1400" b="1" dirty="0" smtClean="0">
                <a:latin typeface="Arial Black" pitchFamily="34" charset="0"/>
              </a:rPr>
              <a:t>(МБОУДОД  «Дом детского творчества»)</a:t>
            </a:r>
            <a:endParaRPr lang="ru-RU" sz="1400" dirty="0" smtClean="0">
              <a:latin typeface="Arial Black" pitchFamily="34" charset="0"/>
            </a:endParaRPr>
          </a:p>
          <a:p>
            <a:pPr algn="ctr"/>
            <a:r>
              <a:rPr lang="ru-RU" sz="1400" b="1" dirty="0" smtClean="0">
                <a:latin typeface="Arial Black" pitchFamily="34" charset="0"/>
              </a:rPr>
              <a:t> </a:t>
            </a:r>
            <a:endParaRPr lang="ru-RU" sz="1400" dirty="0" smtClean="0">
              <a:latin typeface="Arial Black" pitchFamily="34" charset="0"/>
            </a:endParaRPr>
          </a:p>
          <a:p>
            <a:pPr algn="ctr"/>
            <a:r>
              <a:rPr lang="ru-RU" sz="1400" b="1" dirty="0" smtClean="0">
                <a:latin typeface="Arial Black" pitchFamily="34" charset="0"/>
              </a:rPr>
              <a:t>653007, Кемеровская область, г. Прокопьевск, пер. Коксовый, 4</a:t>
            </a:r>
            <a:endParaRPr lang="ru-RU" sz="1400" dirty="0" smtClean="0">
              <a:latin typeface="Arial Black" pitchFamily="34" charset="0"/>
            </a:endParaRPr>
          </a:p>
          <a:p>
            <a:pPr algn="ctr"/>
            <a:r>
              <a:rPr lang="ru-RU" sz="1400" b="1" dirty="0" smtClean="0">
                <a:latin typeface="Arial Black" pitchFamily="34" charset="0"/>
              </a:rPr>
              <a:t>тел./факс: (8-3846) 61-88-78;</a:t>
            </a:r>
            <a:r>
              <a:rPr lang="ru-RU" sz="1400" dirty="0" smtClean="0">
                <a:latin typeface="Arial Black" pitchFamily="34" charset="0"/>
              </a:rPr>
              <a:t> </a:t>
            </a:r>
            <a:r>
              <a:rPr lang="ru-RU" sz="1400" b="1" dirty="0" smtClean="0">
                <a:latin typeface="Arial Black" pitchFamily="34" charset="0"/>
              </a:rPr>
              <a:t>61-88-16</a:t>
            </a:r>
            <a:endParaRPr lang="ru-RU" sz="1400" dirty="0" smtClean="0">
              <a:latin typeface="Arial Black" pitchFamily="34" charset="0"/>
            </a:endParaRPr>
          </a:p>
          <a:p>
            <a:pPr algn="ctr"/>
            <a:r>
              <a:rPr lang="ru-RU" sz="1400" b="1" dirty="0" smtClean="0">
                <a:latin typeface="Arial Black" pitchFamily="34" charset="0"/>
              </a:rPr>
              <a:t> </a:t>
            </a:r>
            <a:r>
              <a:rPr lang="en-US" sz="1400" b="1" dirty="0" err="1" smtClean="0">
                <a:latin typeface="Arial Black" pitchFamily="34" charset="0"/>
              </a:rPr>
              <a:t>ddt</a:t>
            </a:r>
            <a:r>
              <a:rPr lang="ru-RU" sz="1400" b="1" dirty="0" smtClean="0">
                <a:latin typeface="Arial Black" pitchFamily="34" charset="0"/>
              </a:rPr>
              <a:t>-</a:t>
            </a:r>
            <a:r>
              <a:rPr lang="en-US" sz="1400" b="1" dirty="0" err="1" smtClean="0">
                <a:latin typeface="Arial Black" pitchFamily="34" charset="0"/>
              </a:rPr>
              <a:t>prk</a:t>
            </a:r>
            <a:r>
              <a:rPr lang="ru-RU" sz="1400" b="1" dirty="0" smtClean="0">
                <a:latin typeface="Arial Black" pitchFamily="34" charset="0"/>
              </a:rPr>
              <a:t>@</a:t>
            </a:r>
            <a:r>
              <a:rPr lang="en-US" sz="1400" b="1" dirty="0" smtClean="0">
                <a:latin typeface="Arial Black" pitchFamily="34" charset="0"/>
              </a:rPr>
              <a:t>mail</a:t>
            </a:r>
            <a:r>
              <a:rPr lang="ru-RU" sz="1400" b="1" dirty="0" smtClean="0">
                <a:latin typeface="Arial Black" pitchFamily="34" charset="0"/>
              </a:rPr>
              <a:t>.</a:t>
            </a:r>
            <a:r>
              <a:rPr lang="en-US" sz="1400" b="1" dirty="0" err="1" smtClean="0">
                <a:latin typeface="Arial Black" pitchFamily="34" charset="0"/>
              </a:rPr>
              <a:t>ru</a:t>
            </a:r>
            <a:r>
              <a:rPr lang="ru-RU" sz="1400" b="1" dirty="0" smtClean="0">
                <a:latin typeface="Arial Black" pitchFamily="34" charset="0"/>
              </a:rPr>
              <a:t/>
            </a:r>
            <a:br>
              <a:rPr lang="ru-RU" sz="1400" b="1" dirty="0" smtClean="0">
                <a:latin typeface="Arial Black" pitchFamily="34" charset="0"/>
              </a:rPr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79000" sy="100000" flip="xy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Пользователь\Мои документы\фоны\33ramki_flowers10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715436" cy="6357982"/>
          </a:xfrm>
          <a:prstGeom prst="rect">
            <a:avLst/>
          </a:prstGeom>
          <a:noFill/>
        </p:spPr>
      </p:pic>
      <p:pic>
        <p:nvPicPr>
          <p:cNvPr id="2" name="Picture 3" descr="C:\Documents and Settings\Пользователь\Рабочий стол\Сувенир из варёного теста\S5003703.JPG"/>
          <p:cNvPicPr>
            <a:picLocks noChangeAspect="1" noChangeArrowheads="1"/>
          </p:cNvPicPr>
          <p:nvPr/>
        </p:nvPicPr>
        <p:blipFill>
          <a:blip r:embed="rId4"/>
          <a:srcRect l="5357" t="9740" r="8928" b="6493"/>
          <a:stretch>
            <a:fillRect/>
          </a:stretch>
        </p:blipFill>
        <p:spPr bwMode="auto">
          <a:xfrm>
            <a:off x="571472" y="3507880"/>
            <a:ext cx="3214710" cy="28798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 descr="C:\Documents and Settings\Пользователь\Рабочий стол\S5003698.JPG"/>
          <p:cNvPicPr>
            <a:picLocks noChangeAspect="1" noChangeArrowheads="1"/>
          </p:cNvPicPr>
          <p:nvPr/>
        </p:nvPicPr>
        <p:blipFill>
          <a:blip r:embed="rId5"/>
          <a:srcRect l="6431" t="2326" r="9959" b="6977"/>
          <a:stretch>
            <a:fillRect/>
          </a:stretch>
        </p:blipFill>
        <p:spPr bwMode="auto">
          <a:xfrm>
            <a:off x="5857884" y="3429000"/>
            <a:ext cx="2928958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643438" y="1142984"/>
            <a:ext cx="1949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СОДЕРЖАНИЕ: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1500174"/>
            <a:ext cx="5929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Введение…………………………………….стр.3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 работы………………………………..стр.4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Пояснительная записка…………………...стр.5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 выполнения сувенира………стр.6-17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Заключение…………………………………стр.18</a:t>
            </a:r>
          </a:p>
          <a:p>
            <a:pPr marL="342900" indent="-342900">
              <a:buFontTx/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Список литературы и интернет ресурсы…стр.19  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Documents and Settings\Пользователь\Рабочий стол\УчМет подготовка 2013\УчМет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635795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Пользователь\Мои документы\фоны\ahy12.jpg"/>
          <p:cNvPicPr>
            <a:picLocks noChangeAspect="1" noChangeArrowheads="1"/>
          </p:cNvPicPr>
          <p:nvPr/>
        </p:nvPicPr>
        <p:blipFill>
          <a:blip r:embed="rId3"/>
          <a:srcRect l="18692"/>
          <a:stretch>
            <a:fillRect/>
          </a:stretch>
        </p:blipFill>
        <p:spPr bwMode="auto">
          <a:xfrm>
            <a:off x="357158" y="357166"/>
            <a:ext cx="8501122" cy="5945229"/>
          </a:xfrm>
          <a:prstGeom prst="rect">
            <a:avLst/>
          </a:prstGeom>
          <a:noFill/>
        </p:spPr>
      </p:pic>
      <p:pic>
        <p:nvPicPr>
          <p:cNvPr id="4" name="Picture 2" descr="C:\Documents and Settings\Пользователь\Рабочий стол\Сувенир из варёного теста\S5003697.JPG"/>
          <p:cNvPicPr>
            <a:picLocks noChangeAspect="1" noChangeArrowheads="1"/>
          </p:cNvPicPr>
          <p:nvPr/>
        </p:nvPicPr>
        <p:blipFill>
          <a:blip r:embed="rId4"/>
          <a:srcRect l="2702" t="15058" r="10811" b="5075"/>
          <a:stretch>
            <a:fillRect/>
          </a:stretch>
        </p:blipFill>
        <p:spPr bwMode="auto">
          <a:xfrm>
            <a:off x="6000760" y="4357694"/>
            <a:ext cx="2143140" cy="21431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TextBox 4"/>
          <p:cNvSpPr txBox="1"/>
          <p:nvPr/>
        </p:nvSpPr>
        <p:spPr>
          <a:xfrm>
            <a:off x="3786182" y="285728"/>
            <a:ext cx="147264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Введение</a:t>
            </a:r>
          </a:p>
          <a:p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8143900" y="5715016"/>
            <a:ext cx="714380" cy="541210"/>
          </a:xfrm>
          <a:prstGeom prst="wedgeEllipseCallout">
            <a:avLst>
              <a:gd name="adj1" fmla="val -13964"/>
              <a:gd name="adj2" fmla="val 109684"/>
            </a:avLst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714356"/>
            <a:ext cx="778674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моего проекта «Инновационная  технология лепки из вареного теста».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Осваивая лепку из солёного теста и лепку «Холодного фарфора, нашла новый метод из «Варёного теста». В современном искусстве  мы наблюдаем стремление художников, используя зрительный объём, создать декоративную композицию. 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Рождение идеи – процесс более спонтанный, чем закономерный. От идеи до конечного результата длинный путь. Технологический процесс представляет собой цепочку неудач, открытий и успехов. Мне показалось интересным попытаться выразить своё восприятие, через лепку, а затем и авангардизм с росписью. Применить свои приёмы в лепки с «Варёным тестом».Техника очаровала меня  своими возможностями и эффектами, была выбрана как способ, позволяющий наиболее выразительно воплотить собственный замысел. Новизна работы заключается в представлении собственного варианта творческой композиции – «Сувенира», выполненного из варёного теста, которое при лепки является очень эластичным. Высыхание происходит естественным способом, а затем и </a:t>
            </a:r>
            <a:r>
              <a:rPr lang="ru-RU" sz="1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колорирование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изделия - даёт эффект объёма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всей композиции. Рекомендации при выполнении и 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оформлении «Сувенира», будут полезны и интересны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всех начинающих работать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декоративно – прикладным творчеством.</a:t>
            </a: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714744" y="6356350"/>
            <a:ext cx="1214446" cy="3651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Пользователь\Рабочий стол\УчМет подготовка 2013\УчМет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6357958"/>
            <a:ext cx="571500" cy="28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Пользователь\Мои документы\фоны\ahy12.jpg"/>
          <p:cNvPicPr>
            <a:picLocks noChangeAspect="1" noChangeArrowheads="1"/>
          </p:cNvPicPr>
          <p:nvPr/>
        </p:nvPicPr>
        <p:blipFill>
          <a:blip r:embed="rId3"/>
          <a:srcRect l="17757"/>
          <a:stretch>
            <a:fillRect/>
          </a:stretch>
        </p:blipFill>
        <p:spPr bwMode="auto">
          <a:xfrm>
            <a:off x="714348" y="428604"/>
            <a:ext cx="8001056" cy="5945229"/>
          </a:xfrm>
          <a:prstGeom prst="rect">
            <a:avLst/>
          </a:prstGeom>
          <a:noFill/>
        </p:spPr>
      </p:pic>
      <p:pic>
        <p:nvPicPr>
          <p:cNvPr id="3" name="Picture 2" descr="C:\Documents and Settings\Пользователь\Рабочий стол\Сувенир из варёного теста\S5003697.JPG"/>
          <p:cNvPicPr>
            <a:picLocks noChangeAspect="1" noChangeArrowheads="1"/>
          </p:cNvPicPr>
          <p:nvPr/>
        </p:nvPicPr>
        <p:blipFill>
          <a:blip r:embed="rId4"/>
          <a:srcRect l="2702" t="15058" r="10811" b="5075"/>
          <a:stretch>
            <a:fillRect/>
          </a:stretch>
        </p:blipFill>
        <p:spPr bwMode="auto">
          <a:xfrm>
            <a:off x="714348" y="3286124"/>
            <a:ext cx="3143272" cy="314327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TextBox 3"/>
          <p:cNvSpPr txBox="1"/>
          <p:nvPr/>
        </p:nvSpPr>
        <p:spPr>
          <a:xfrm>
            <a:off x="3786182" y="785794"/>
            <a:ext cx="1989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работы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8001024" y="5786454"/>
            <a:ext cx="714380" cy="541210"/>
          </a:xfrm>
          <a:prstGeom prst="wedgeEllipseCallout">
            <a:avLst>
              <a:gd name="adj1" fmla="val 72681"/>
              <a:gd name="adj2" fmla="val 104485"/>
            </a:avLst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1285860"/>
            <a:ext cx="664373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Систематизировать материал по заданной технике – лепка из теста.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Показать новый способ при замещении ингредиентов по лепки из теста и применить этот приём для выполнения композиции - «Сувенир».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929190" y="3071810"/>
            <a:ext cx="987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71934" y="3571876"/>
            <a:ext cx="35719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Собрать текстовый и иллюстративный материал по теме: «Лепка из теста».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Освоить основной приём в лепки из </a:t>
            </a:r>
            <a:r>
              <a:rPr lang="ru-RU" sz="2000" b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«Варёного теста».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Выполнить творческую работу - «Сувенир».</a:t>
            </a:r>
          </a:p>
          <a:p>
            <a:pPr>
              <a:buFont typeface="Arial" pitchFamily="34" charset="0"/>
              <a:buChar char="•"/>
            </a:pP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 descr="УчМет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48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802" y="285728"/>
            <a:ext cx="2687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Пояснительная записка</a:t>
            </a: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ьная выноска 2"/>
          <p:cNvSpPr/>
          <p:nvPr/>
        </p:nvSpPr>
        <p:spPr>
          <a:xfrm>
            <a:off x="8001024" y="6215082"/>
            <a:ext cx="714380" cy="326896"/>
          </a:xfrm>
          <a:prstGeom prst="wedgeEllipseCallout">
            <a:avLst>
              <a:gd name="adj1" fmla="val 94999"/>
              <a:gd name="adj2" fmla="val 93753"/>
            </a:avLst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714356"/>
            <a:ext cx="8429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пояснительную записку включены краткие сведения о «Холодном фарфоре», лепки из «Солёного теста» и колорите композиции. Также подробнее остановлюсь на технике из «Варёного теста», материале и приспособлениях, и как можно использовать инновационную технику в композиции «Сувенир».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857224" y="1643050"/>
            <a:ext cx="2071702" cy="18774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Тесто для простых работ:</a:t>
            </a:r>
            <a:r>
              <a:rPr kumimoji="0" lang="ru-RU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200 гр. муки 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400 гр. соли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125 мл воды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43570" y="1643050"/>
            <a:ext cx="2643206" cy="16004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Тесто для тонких работ:</a:t>
            </a:r>
            <a:r>
              <a:rPr lang="ru-RU" sz="14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400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300 гр. муки </a:t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200 гр. соли </a:t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ст.л. глицерина </a:t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ст.л. клея для простых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обоев + 125-150 мл воды предварительно смешать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500034" y="3214686"/>
            <a:ext cx="8286808" cy="954107"/>
          </a:xfrm>
          <a:prstGeom prst="rect">
            <a:avLst/>
          </a:prstGeom>
          <a:solidFill>
            <a:srgbClr val="D8CFE3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всех видов теста,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клей сначала разводится по инструкции, указанной на упаковке и отмеряется уже в готовом виде. Для замеса лучше использовать миксер – это упростит задачу, да и тесто получится качественнее(не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варим), сразу готово для лепки.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Детали между собой нужно  немного  мочить, иначе они плохо  прикрепляются друг к другу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488" y="1428736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Рецепты соленого теста: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4612" y="4143380"/>
            <a:ext cx="334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Рецепт «Холодного фарфора»: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4549676"/>
            <a:ext cx="3000396" cy="20928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3/4 стакана клея ПВА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1/2 стакана воды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 ч.л. крема (жирного)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 ч.л. глицерина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 стакан кукурузного крахмала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(вариться в течении 5 минут на слабом огне и тесто  выкладывается, вымешивается и готово к лепке)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428992" y="4500570"/>
            <a:ext cx="54292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Аргентине придумали особую смесь из кукурузного крахмала, клея, масла и глицерина, которая стала использоваться для художественной лепки. Эта смесь получила название — «холодный фарфор». На сегодняшний день является удобным и весьма дешевым материалом для лепки. Из-за </a:t>
            </a:r>
            <a:r>
              <a:rPr lang="ru-RU" sz="14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очень гладкой и однородной текстуры, замечательной пластичности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удобен в использовании. При застывании «холодный фарфор» приобретает твердость, что отличает его от пластилина.</a:t>
            </a:r>
          </a:p>
          <a:p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" name="Рисунок 15" descr="УчМет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>
                <a:alpha val="0"/>
              </a:srgbClr>
            </a:gs>
          </a:gsLst>
          <a:lin ang="14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олна 8"/>
          <p:cNvSpPr/>
          <p:nvPr/>
        </p:nvSpPr>
        <p:spPr>
          <a:xfrm>
            <a:off x="928662" y="857232"/>
            <a:ext cx="7358114" cy="2000264"/>
          </a:xfrm>
          <a:prstGeom prst="wave">
            <a:avLst>
              <a:gd name="adj1" fmla="val 8426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Рецепт  варёного теста: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-1 ст.л. сухого клея для виниловых обоев</a:t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-1,5 стакана горячей воды (стаканы должны быть одинаковы в пропорциях)</a:t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-30 мл. крема (например «огуречный», только не жирный крем)</a:t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-1  стакан соды пищевой</a:t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-1 стакан картофельного крахмала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285728"/>
            <a:ext cx="82153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Изготовление «Сувенира» и пошаговые инструкции  изготовления теста в домашних условиях, узнаем в технологической части.</a:t>
            </a:r>
            <a:b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86380" y="2428868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Приборы и материалы:</a:t>
            </a:r>
            <a:endParaRPr lang="ru-RU" b="1" u="sng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2786059"/>
            <a:ext cx="771530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Керамическая или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тефлоновая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сковородка</a:t>
            </a:r>
          </a:p>
          <a:p>
            <a:pPr algn="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Плита нагретая на максимум и лопатка для перемешивания теста</a:t>
            </a:r>
          </a:p>
          <a:p>
            <a:pPr algn="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Зубочистки (10-12 шт.)</a:t>
            </a:r>
          </a:p>
          <a:p>
            <a:pPr algn="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30 см. верёвочки или ленты узкой</a:t>
            </a:r>
          </a:p>
          <a:p>
            <a:pPr algn="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Пластмассовый стаканчик (250 мл.)</a:t>
            </a:r>
          </a:p>
          <a:p>
            <a:pPr algn="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Масленые краски и кисти средней жесткости</a:t>
            </a:r>
          </a:p>
          <a:p>
            <a:pPr algn="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Целлофановый мешочек и х\б  полотенце(не  махровое)</a:t>
            </a:r>
          </a:p>
          <a:p>
            <a:pPr algn="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4357694"/>
            <a:ext cx="835824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Инновация – замес теста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очень сильно отличается от рецептов по «Солёному тесту» и «Холодному фарфору», вариться или правильнее сказать жариться на большом огне в течении  3-7 минут. Затем выстаивается в течении 2 часов в целлофановом пакете (париться) и  потом, готово для лепки. Тесто эластичное, приятное на ощупь и не обжигает, не прилипает  при вымешивании руками, хорошо тянется. При высыхании,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структура , получается «ребристая» форма, но не лопается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Сохнет в естественной домашней температуре, но при постановке на батарею высыхает быстрее. При окраске получается «эффект объёма, живой формы» и очень твёрдой. Детали между собой хорошо крепятся, но тесто надо хорошо раскатывать, так как отделённая  форма, возвращается в исходный деформированный размер, но это только «на руку». Моделировать можно цветы, вазочки, но  не как - строгие формы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изделие получается не тонкое!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2" name="Овальная выноска 1"/>
          <p:cNvSpPr/>
          <p:nvPr/>
        </p:nvSpPr>
        <p:spPr>
          <a:xfrm>
            <a:off x="8143900" y="6215082"/>
            <a:ext cx="785818" cy="357190"/>
          </a:xfrm>
          <a:prstGeom prst="wedgeEllipseCallout">
            <a:avLst>
              <a:gd name="adj1" fmla="val 57181"/>
              <a:gd name="adj2" fmla="val 8246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 descr="УчМет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rgbClr val="FFFF00"/>
            </a:gs>
            <a:gs pos="25000">
              <a:srgbClr val="21D6E0"/>
            </a:gs>
            <a:gs pos="75000">
              <a:schemeClr val="accent1">
                <a:lumMod val="60000"/>
                <a:lumOff val="40000"/>
              </a:schemeClr>
            </a:gs>
            <a:gs pos="100000">
              <a:srgbClr val="005CB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Пользователь\Рабочий стол\Сувенир из варёного теста\S50036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4071942"/>
            <a:ext cx="1985625" cy="1647934"/>
          </a:xfrm>
          <a:prstGeom prst="rect">
            <a:avLst/>
          </a:prstGeom>
          <a:noFill/>
        </p:spPr>
      </p:pic>
      <p:pic>
        <p:nvPicPr>
          <p:cNvPr id="5123" name="Picture 3" descr="C:\Documents and Settings\Пользователь\Рабочий стол\Сувенир из варёного теста\S50036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4714884"/>
            <a:ext cx="2645710" cy="1749349"/>
          </a:xfrm>
          <a:prstGeom prst="rect">
            <a:avLst/>
          </a:prstGeom>
          <a:noFill/>
        </p:spPr>
      </p:pic>
      <p:pic>
        <p:nvPicPr>
          <p:cNvPr id="5124" name="Picture 4" descr="C:\Documents and Settings\Пользователь\Рабочий стол\Сувенир из варёного теста\S5003644.JPG"/>
          <p:cNvPicPr>
            <a:picLocks noChangeAspect="1" noChangeArrowheads="1"/>
          </p:cNvPicPr>
          <p:nvPr/>
        </p:nvPicPr>
        <p:blipFill>
          <a:blip r:embed="rId4"/>
          <a:srcRect t="13855"/>
          <a:stretch>
            <a:fillRect/>
          </a:stretch>
        </p:blipFill>
        <p:spPr bwMode="auto">
          <a:xfrm>
            <a:off x="928662" y="4568364"/>
            <a:ext cx="2000264" cy="2025770"/>
          </a:xfrm>
          <a:prstGeom prst="rect">
            <a:avLst/>
          </a:prstGeom>
          <a:noFill/>
        </p:spPr>
      </p:pic>
      <p:pic>
        <p:nvPicPr>
          <p:cNvPr id="5125" name="Picture 5" descr="C:\Documents and Settings\Пользователь\Рабочий стол\Сувенир из варёного теста\S50036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2357430"/>
            <a:ext cx="1807501" cy="1500198"/>
          </a:xfrm>
          <a:prstGeom prst="rect">
            <a:avLst/>
          </a:prstGeom>
          <a:noFill/>
        </p:spPr>
      </p:pic>
      <p:sp>
        <p:nvSpPr>
          <p:cNvPr id="6" name="Овальная выноска 5"/>
          <p:cNvSpPr/>
          <p:nvPr/>
        </p:nvSpPr>
        <p:spPr>
          <a:xfrm>
            <a:off x="8072462" y="1714488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2928926" y="5786454"/>
            <a:ext cx="571504" cy="469772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8001024" y="6215082"/>
            <a:ext cx="928694" cy="428628"/>
          </a:xfrm>
          <a:prstGeom prst="wedgeEllipseCallout">
            <a:avLst>
              <a:gd name="adj1" fmla="val 64321"/>
              <a:gd name="adj2" fmla="val 79178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7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71670" y="214290"/>
            <a:ext cx="4970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 выполнения сувенира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8596" y="1000108"/>
            <a:ext cx="3429024" cy="21431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 ст.л. сухого клея для 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ОБОЕВ</a:t>
            </a:r>
            <a:b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-1,5 стакана горячей воды (стаканы должны быть  пропорциональны)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-30 мл. крема (например «огуречный», только не жирный крем)</a:t>
            </a:r>
            <a:b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  стакан соды пищевой</a:t>
            </a:r>
            <a:b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 стакан картофельного крахмала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Овальная выноска 13"/>
          <p:cNvSpPr/>
          <p:nvPr/>
        </p:nvSpPr>
        <p:spPr>
          <a:xfrm>
            <a:off x="3214678" y="928670"/>
            <a:ext cx="714380" cy="571504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</a:t>
            </a:r>
            <a:r>
              <a:rPr lang="en-US" sz="1200" b="1" dirty="0" smtClean="0">
                <a:solidFill>
                  <a:schemeClr val="tx1"/>
                </a:solidFill>
              </a:rPr>
              <a:t>1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3786182" y="1785926"/>
            <a:ext cx="484632" cy="48463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143372" y="714356"/>
            <a:ext cx="3286148" cy="20002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ст.л. сухого клея 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ДОБАВЛЯЕМ 1 СТАКАН ГОРЯЧЕЙ ВОДЫ+В ЭТУ МАССУ ДОБАВЛЯЕМ КРЕМ И ХОРОШО ПЕРЕМЕШИВАЕМ+ДОБАВЛЯЕМ СОДУ(НЕБОЛЬШИМИ ПОРЦИЯМИ) </a:t>
            </a:r>
          </a:p>
        </p:txBody>
      </p:sp>
      <p:sp>
        <p:nvSpPr>
          <p:cNvPr id="19" name="Плюс 18"/>
          <p:cNvSpPr/>
          <p:nvPr/>
        </p:nvSpPr>
        <p:spPr>
          <a:xfrm>
            <a:off x="6286512" y="4929198"/>
            <a:ext cx="571504" cy="642942"/>
          </a:xfrm>
          <a:prstGeom prst="mathPl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21" name="Овальная выноска 20"/>
          <p:cNvSpPr/>
          <p:nvPr/>
        </p:nvSpPr>
        <p:spPr>
          <a:xfrm>
            <a:off x="7000892" y="642918"/>
            <a:ext cx="714380" cy="571504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РИС.2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 rot="5400000">
            <a:off x="5286380" y="2714620"/>
            <a:ext cx="484632" cy="48463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785918" y="3071810"/>
            <a:ext cx="4786346" cy="16430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Картофельный крахмал смешиваем с остатками(0,5 стакана) воды и хорошо перемешиваем.Все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ингредиенты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перемешаем до однородной массы(масса получится как на блины).Приготовим разогретую сковороду(керамическую или 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тефлоновую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)и выливаем тесто на неё.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6786578" y="5643578"/>
            <a:ext cx="714380" cy="513915"/>
          </a:xfrm>
          <a:prstGeom prst="wedgeEllipseCallout">
            <a:avLst>
              <a:gd name="adj1" fmla="val -126633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4" name="Овальная выноска 23"/>
          <p:cNvSpPr/>
          <p:nvPr/>
        </p:nvSpPr>
        <p:spPr>
          <a:xfrm>
            <a:off x="6000760" y="2928934"/>
            <a:ext cx="785818" cy="500066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РИС.3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" name="Рисунок 24" descr="УчМет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372" y="6429396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rgbClr val="FFFF00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Пользователь\Рабочий стол\Сувенир из варёного теста\S5003650.JPG"/>
          <p:cNvPicPr>
            <a:picLocks noChangeAspect="1" noChangeArrowheads="1"/>
          </p:cNvPicPr>
          <p:nvPr/>
        </p:nvPicPr>
        <p:blipFill>
          <a:blip r:embed="rId2" cstate="print"/>
          <a:srcRect r="15817" b="9605"/>
          <a:stretch>
            <a:fillRect/>
          </a:stretch>
        </p:blipFill>
        <p:spPr bwMode="auto">
          <a:xfrm>
            <a:off x="785786" y="4643446"/>
            <a:ext cx="2316662" cy="1857388"/>
          </a:xfrm>
          <a:prstGeom prst="rect">
            <a:avLst/>
          </a:prstGeom>
          <a:noFill/>
        </p:spPr>
      </p:pic>
      <p:pic>
        <p:nvPicPr>
          <p:cNvPr id="3076" name="Picture 4" descr="C:\Documents and Settings\Пользователь\Рабочий стол\Сувенир из варёного теста\S50036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3857628"/>
            <a:ext cx="2634292" cy="1901272"/>
          </a:xfrm>
          <a:prstGeom prst="rect">
            <a:avLst/>
          </a:prstGeom>
          <a:noFill/>
        </p:spPr>
      </p:pic>
      <p:pic>
        <p:nvPicPr>
          <p:cNvPr id="3077" name="Picture 5" descr="C:\Documents and Settings\Пользователь\Рабочий стол\Сувенир из варёного теста\S50036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928670"/>
            <a:ext cx="2660816" cy="2071702"/>
          </a:xfrm>
          <a:prstGeom prst="rect">
            <a:avLst/>
          </a:prstGeom>
          <a:noFill/>
        </p:spPr>
      </p:pic>
      <p:sp>
        <p:nvSpPr>
          <p:cNvPr id="6" name="Овальная выноска 5"/>
          <p:cNvSpPr/>
          <p:nvPr/>
        </p:nvSpPr>
        <p:spPr>
          <a:xfrm>
            <a:off x="8072462" y="214290"/>
            <a:ext cx="714380" cy="541210"/>
          </a:xfrm>
          <a:prstGeom prst="wedgeEllipseCallout">
            <a:avLst>
              <a:gd name="adj1" fmla="val -66249"/>
              <a:gd name="adj2" fmla="val 88191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8072462" y="3071810"/>
            <a:ext cx="714380" cy="541210"/>
          </a:xfrm>
          <a:prstGeom prst="wedgeEllipseCallout">
            <a:avLst>
              <a:gd name="adj1" fmla="val -81533"/>
              <a:gd name="adj2" fmla="val 98278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3214678" y="5715016"/>
            <a:ext cx="714380" cy="541210"/>
          </a:xfrm>
          <a:prstGeom prst="wedgeEllipseCallout">
            <a:avLst>
              <a:gd name="adj1" fmla="val -85471"/>
              <a:gd name="adj2" fmla="val 72285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7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8143900" y="5857892"/>
            <a:ext cx="714380" cy="571504"/>
          </a:xfrm>
          <a:prstGeom prst="wedgeEllipseCallout">
            <a:avLst>
              <a:gd name="adj1" fmla="val 74621"/>
              <a:gd name="adj2" fmla="val 10707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28662" y="428604"/>
            <a:ext cx="4071966" cy="142876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ингредиенты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перемешаем до однородной массы на плите, которая стоит на максимальной температуре, деревянной лопаткой.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5126829">
            <a:off x="4417323" y="1559811"/>
            <a:ext cx="484632" cy="48463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500298" y="2000240"/>
            <a:ext cx="3214710" cy="12144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Масса хорошо жариться, но не прилипает к стенкам, она сворачивается и становиться белого цвета(3-7 минут).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 rot="5400000">
            <a:off x="4417323" y="3131448"/>
            <a:ext cx="484632" cy="48463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643174" y="3643314"/>
            <a:ext cx="3500462" cy="13573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Варёное тесто готово, оно не обжигает, лучше его помять на 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/б ткани(без ворса).На ощупь очень приятное, упругое, при заломе принимает ту же форму.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Овальная выноска 14"/>
          <p:cNvSpPr/>
          <p:nvPr/>
        </p:nvSpPr>
        <p:spPr>
          <a:xfrm>
            <a:off x="4714876" y="428604"/>
            <a:ext cx="714380" cy="571504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РИС.5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6" name="Овальная выноска 15"/>
          <p:cNvSpPr/>
          <p:nvPr/>
        </p:nvSpPr>
        <p:spPr>
          <a:xfrm>
            <a:off x="5214942" y="1500174"/>
            <a:ext cx="714380" cy="571504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РИС.6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7" name="Овальная выноска 16"/>
          <p:cNvSpPr/>
          <p:nvPr/>
        </p:nvSpPr>
        <p:spPr>
          <a:xfrm>
            <a:off x="5500694" y="3071810"/>
            <a:ext cx="714380" cy="571504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РИС.7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" name="Рисунок 18" descr="УчМет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496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rgbClr val="FFFF00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Пользователь\Рабочий стол\Сувенир из варёного теста\S5003657.JPG"/>
          <p:cNvPicPr>
            <a:picLocks noChangeAspect="1" noChangeArrowheads="1"/>
          </p:cNvPicPr>
          <p:nvPr/>
        </p:nvPicPr>
        <p:blipFill>
          <a:blip r:embed="rId2" cstate="print"/>
          <a:srcRect l="10564" b="10487"/>
          <a:stretch>
            <a:fillRect/>
          </a:stretch>
        </p:blipFill>
        <p:spPr bwMode="auto">
          <a:xfrm>
            <a:off x="4572000" y="4857760"/>
            <a:ext cx="2382691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Documents and Settings\Пользователь\Рабочий стол\Сувенир из варёного теста\S50036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4214818"/>
            <a:ext cx="1794104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2053" name="Picture 5" descr="C:\Documents and Settings\Пользователь\Рабочий стол\Сувенир из варёного теста\S50036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214554"/>
            <a:ext cx="2479976" cy="1826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Documents and Settings\Пользователь\Рабочий стол\Сувенир из варёного теста\S5003653.JPG"/>
          <p:cNvPicPr>
            <a:picLocks noChangeAspect="1" noChangeArrowheads="1"/>
          </p:cNvPicPr>
          <p:nvPr/>
        </p:nvPicPr>
        <p:blipFill>
          <a:blip r:embed="rId5" cstate="print"/>
          <a:srcRect l="2674"/>
          <a:stretch>
            <a:fillRect/>
          </a:stretch>
        </p:blipFill>
        <p:spPr bwMode="auto">
          <a:xfrm>
            <a:off x="6581162" y="500042"/>
            <a:ext cx="2292195" cy="1594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C:\Documents and Settings\Пользователь\Рабочий стол\Сувенир из варёного теста\S5003651.JPG"/>
          <p:cNvPicPr>
            <a:picLocks noChangeAspect="1" noChangeArrowheads="1"/>
          </p:cNvPicPr>
          <p:nvPr/>
        </p:nvPicPr>
        <p:blipFill>
          <a:blip r:embed="rId6" cstate="print"/>
          <a:srcRect l="34163" t="13987" r="13801" b="10856"/>
          <a:stretch>
            <a:fillRect/>
          </a:stretch>
        </p:blipFill>
        <p:spPr bwMode="auto">
          <a:xfrm>
            <a:off x="5072066" y="714356"/>
            <a:ext cx="1232306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Овальная выноска 6"/>
          <p:cNvSpPr/>
          <p:nvPr/>
        </p:nvSpPr>
        <p:spPr>
          <a:xfrm>
            <a:off x="6215074" y="214290"/>
            <a:ext cx="642942" cy="469772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215338" y="214290"/>
            <a:ext cx="642942" cy="469772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9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5929322" y="4000504"/>
            <a:ext cx="714380" cy="428628"/>
          </a:xfrm>
          <a:prstGeom prst="wedgeEllipseCallout">
            <a:avLst>
              <a:gd name="adj1" fmla="val 129406"/>
              <a:gd name="adj2" fmla="val -9901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7143768" y="5786454"/>
            <a:ext cx="714380" cy="541210"/>
          </a:xfrm>
          <a:prstGeom prst="wedgeEllipseCallout">
            <a:avLst>
              <a:gd name="adj1" fmla="val 86083"/>
              <a:gd name="adj2" fmla="val -60783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>
            <a:off x="3571868" y="6072206"/>
            <a:ext cx="642942" cy="469772"/>
          </a:xfrm>
          <a:prstGeom prst="wedgeEllipseCallout">
            <a:avLst>
              <a:gd name="adj1" fmla="val 144990"/>
              <a:gd name="adj2" fmla="val 21104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8143900" y="6000768"/>
            <a:ext cx="714380" cy="571504"/>
          </a:xfrm>
          <a:prstGeom prst="wedgeEllipseCallout">
            <a:avLst>
              <a:gd name="adj1" fmla="val 77971"/>
              <a:gd name="adj2" fmla="val 8767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9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00034" y="428604"/>
            <a:ext cx="4357718" cy="13573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Тесто после вымешивания заворачиваем в целлофан и даём остыть (париться 2 часа).Приготовим стакан из пластмассы и зубочистки, тесто при  остывании становится мягче и эластичнее.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Плюс 13"/>
          <p:cNvSpPr/>
          <p:nvPr/>
        </p:nvSpPr>
        <p:spPr>
          <a:xfrm>
            <a:off x="6286512" y="1214422"/>
            <a:ext cx="500066" cy="428628"/>
          </a:xfrm>
          <a:prstGeom prst="mathPl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142976" y="2000240"/>
            <a:ext cx="4714908" cy="114300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Часть теста1/2  разминаем в небольшую по диаметру лепёшку и накрываем стакан, края теста свисают свободно</a:t>
            </a:r>
            <a:r>
              <a:rPr 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краю стакана.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28596" y="3643314"/>
            <a:ext cx="5143536" cy="13573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В середине, накрытого тестом стакана, притягиваем тесто верёвочкой, края остаются в свободном «падении»(фалдами).Ставим вазочку сохнуть на батарею или в естественной  комнатной температуре (8-12 часов)в таком же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перевернутом виде.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00034" y="5357826"/>
            <a:ext cx="2786050" cy="114300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При высыхании теста стакан вынимаем, ваза готова для колерования. 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 rot="5400000">
            <a:off x="1357290" y="1714488"/>
            <a:ext cx="484632" cy="48463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 rot="5400000">
            <a:off x="2500298" y="3143248"/>
            <a:ext cx="484632" cy="48463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 rot="5578698">
            <a:off x="1318579" y="4858496"/>
            <a:ext cx="477568" cy="537133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Овальная выноска 21"/>
          <p:cNvSpPr/>
          <p:nvPr/>
        </p:nvSpPr>
        <p:spPr>
          <a:xfrm>
            <a:off x="4214810" y="285728"/>
            <a:ext cx="714380" cy="571504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РИС.8-9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3" name="Овальная выноска 22"/>
          <p:cNvSpPr/>
          <p:nvPr/>
        </p:nvSpPr>
        <p:spPr>
          <a:xfrm>
            <a:off x="5286380" y="2214554"/>
            <a:ext cx="714380" cy="571504"/>
          </a:xfrm>
          <a:prstGeom prst="wedgeEllipseCallout">
            <a:avLst>
              <a:gd name="adj1" fmla="val -75393"/>
              <a:gd name="adj2" fmla="val 60162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РИС.10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4" name="Овальная выноска 23"/>
          <p:cNvSpPr/>
          <p:nvPr/>
        </p:nvSpPr>
        <p:spPr>
          <a:xfrm>
            <a:off x="4786314" y="3214686"/>
            <a:ext cx="714380" cy="642942"/>
          </a:xfrm>
          <a:prstGeom prst="wedgeEllipseCallout">
            <a:avLst>
              <a:gd name="adj1" fmla="val -47824"/>
              <a:gd name="adj2" fmla="val 71649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РИС.11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5" name="Овальная выноска 24"/>
          <p:cNvSpPr/>
          <p:nvPr/>
        </p:nvSpPr>
        <p:spPr>
          <a:xfrm>
            <a:off x="3214678" y="5000636"/>
            <a:ext cx="714380" cy="571504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РИС.12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6" name="Нижний колонтитул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" name="Рисунок 26" descr="УчМет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372" y="6429396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FFC000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Пользователь\Рабочий стол\Сувенир из варёного теста\S5003660.JPG"/>
          <p:cNvPicPr>
            <a:picLocks noChangeAspect="1" noChangeArrowheads="1"/>
          </p:cNvPicPr>
          <p:nvPr/>
        </p:nvPicPr>
        <p:blipFill>
          <a:blip r:embed="rId2"/>
          <a:srcRect l="12887" t="8374"/>
          <a:stretch>
            <a:fillRect/>
          </a:stretch>
        </p:blipFill>
        <p:spPr bwMode="auto">
          <a:xfrm>
            <a:off x="5072066" y="3643314"/>
            <a:ext cx="3071834" cy="2983390"/>
          </a:xfrm>
          <a:prstGeom prst="rect">
            <a:avLst/>
          </a:prstGeom>
          <a:noFill/>
        </p:spPr>
      </p:pic>
      <p:pic>
        <p:nvPicPr>
          <p:cNvPr id="1029" name="Picture 5" descr="C:\Documents and Settings\Пользователь\Рабочий стол\Сувенир из варёного теста\S5003659.JPG"/>
          <p:cNvPicPr>
            <a:picLocks noChangeAspect="1" noChangeArrowheads="1"/>
          </p:cNvPicPr>
          <p:nvPr/>
        </p:nvPicPr>
        <p:blipFill>
          <a:blip r:embed="rId3">
            <a:lum contrast="-10000"/>
          </a:blip>
          <a:srcRect/>
          <a:stretch>
            <a:fillRect/>
          </a:stretch>
        </p:blipFill>
        <p:spPr bwMode="auto">
          <a:xfrm>
            <a:off x="571472" y="3929066"/>
            <a:ext cx="3000396" cy="2670303"/>
          </a:xfrm>
          <a:prstGeom prst="rect">
            <a:avLst/>
          </a:prstGeom>
          <a:noFill/>
        </p:spPr>
      </p:pic>
      <p:pic>
        <p:nvPicPr>
          <p:cNvPr id="1030" name="Picture 6" descr="C:\Documents and Settings\Пользователь\Рабочий стол\Сувенир из варёного теста\S5003658.JPG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5844057" y="571480"/>
            <a:ext cx="3085661" cy="2898652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8215338" y="3214686"/>
            <a:ext cx="714380" cy="541210"/>
          </a:xfrm>
          <a:prstGeom prst="wedgeEllipseCallout">
            <a:avLst>
              <a:gd name="adj1" fmla="val -79331"/>
              <a:gd name="adj2" fmla="val -34791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3286116" y="3714752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215338" y="6072206"/>
            <a:ext cx="714380" cy="571504"/>
          </a:xfrm>
          <a:prstGeom prst="wedgeEllipseCallout">
            <a:avLst>
              <a:gd name="adj1" fmla="val 52960"/>
              <a:gd name="adj2" fmla="val 6769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28596" y="285728"/>
            <a:ext cx="4714908" cy="128588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высыхании, структура , получается «ребристая» форма, но не лопается, имитация «камня» получилась, причём внутри, поверхность – гладкая!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14348" y="2071678"/>
            <a:ext cx="4714908" cy="15716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Приготовим обрезанный стакан чик, от края дна отступая 1,5-2 см. и примерим по диаметру в вазу. Он хорошо входит и  края вазы  держат крышку. Крышку часто проткнём иголкой, но отступая от  прокола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0,5-1 см.(иголка должна быть №3,4)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5400000">
            <a:off x="2786050" y="1571612"/>
            <a:ext cx="484632" cy="48463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4714876" y="357166"/>
            <a:ext cx="785818" cy="71438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13-14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3" name="Овальная выноска 12"/>
          <p:cNvSpPr/>
          <p:nvPr/>
        </p:nvSpPr>
        <p:spPr>
          <a:xfrm>
            <a:off x="4714876" y="1785926"/>
            <a:ext cx="714380" cy="571504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15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14" name="Picture 3" descr="C:\Documents and Settings\Пользователь\Рабочий стол\Сувенир из варёного теста\S5003690.JPG"/>
          <p:cNvPicPr>
            <a:picLocks noChangeAspect="1" noChangeArrowheads="1"/>
          </p:cNvPicPr>
          <p:nvPr/>
        </p:nvPicPr>
        <p:blipFill>
          <a:blip r:embed="rId5" cstate="print"/>
          <a:srcRect l="14279" t="13039" r="16705" b="20389"/>
          <a:stretch>
            <a:fillRect/>
          </a:stretch>
        </p:blipFill>
        <p:spPr bwMode="auto">
          <a:xfrm>
            <a:off x="3929058" y="5072074"/>
            <a:ext cx="1571636" cy="146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ьная выноска 6"/>
          <p:cNvSpPr/>
          <p:nvPr/>
        </p:nvSpPr>
        <p:spPr>
          <a:xfrm>
            <a:off x="4286248" y="4286256"/>
            <a:ext cx="714380" cy="541210"/>
          </a:xfrm>
          <a:prstGeom prst="wedgeEllipseCallout">
            <a:avLst>
              <a:gd name="adj1" fmla="val 117591"/>
              <a:gd name="adj2" fmla="val 157558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Нижний колонтитул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" name="Рисунок 15" descr="УчМет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82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rgbClr val="FC9FCB">
                <a:alpha val="46000"/>
              </a:srgbClr>
            </a:gs>
            <a:gs pos="57000">
              <a:schemeClr val="accent2">
                <a:lumMod val="40000"/>
                <a:lumOff val="60000"/>
              </a:schemeClr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Пользователь\Рабочий стол\Сувенир из варёного теста\S5003676.JPG"/>
          <p:cNvPicPr>
            <a:picLocks noChangeAspect="1" noChangeArrowheads="1"/>
          </p:cNvPicPr>
          <p:nvPr/>
        </p:nvPicPr>
        <p:blipFill>
          <a:blip r:embed="rId2"/>
          <a:srcRect l="4444" r="4444"/>
          <a:stretch>
            <a:fillRect/>
          </a:stretch>
        </p:blipFill>
        <p:spPr bwMode="auto">
          <a:xfrm>
            <a:off x="428596" y="5214950"/>
            <a:ext cx="2928958" cy="1396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Documents and Settings\Пользователь\Рабочий стол\Сувенир из варёного теста\S5003675.JPG"/>
          <p:cNvPicPr>
            <a:picLocks noChangeAspect="1" noChangeArrowheads="1"/>
          </p:cNvPicPr>
          <p:nvPr/>
        </p:nvPicPr>
        <p:blipFill>
          <a:blip r:embed="rId3"/>
          <a:srcRect l="14954" t="2988" b="4042"/>
          <a:stretch>
            <a:fillRect/>
          </a:stretch>
        </p:blipFill>
        <p:spPr bwMode="auto">
          <a:xfrm rot="5400000">
            <a:off x="4044930" y="4456137"/>
            <a:ext cx="2163815" cy="225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Documents and Settings\Пользователь\Рабочий стол\Сувенир из варёного теста\S5003663.JPG"/>
          <p:cNvPicPr>
            <a:picLocks noChangeAspect="1" noChangeArrowheads="1"/>
          </p:cNvPicPr>
          <p:nvPr/>
        </p:nvPicPr>
        <p:blipFill>
          <a:blip r:embed="rId4"/>
          <a:srcRect l="5639"/>
          <a:stretch>
            <a:fillRect/>
          </a:stretch>
        </p:blipFill>
        <p:spPr bwMode="auto">
          <a:xfrm>
            <a:off x="6072198" y="285728"/>
            <a:ext cx="2459100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C:\Documents and Settings\Пользователь\Рабочий стол\Сувенир из варёного теста\S5003662.JPG"/>
          <p:cNvPicPr>
            <a:picLocks noChangeAspect="1" noChangeArrowheads="1"/>
          </p:cNvPicPr>
          <p:nvPr/>
        </p:nvPicPr>
        <p:blipFill>
          <a:blip r:embed="rId5"/>
          <a:srcRect t="11240"/>
          <a:stretch>
            <a:fillRect/>
          </a:stretch>
        </p:blipFill>
        <p:spPr bwMode="auto">
          <a:xfrm>
            <a:off x="5987336" y="2786058"/>
            <a:ext cx="2728067" cy="3143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вальная выноска 5"/>
          <p:cNvSpPr/>
          <p:nvPr/>
        </p:nvSpPr>
        <p:spPr>
          <a:xfrm>
            <a:off x="8143900" y="214290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5643570" y="3714752"/>
            <a:ext cx="714380" cy="541210"/>
          </a:xfrm>
          <a:prstGeom prst="wedgeEllipseCallout">
            <a:avLst>
              <a:gd name="adj1" fmla="val 97899"/>
              <a:gd name="adj2" fmla="val 100373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17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3643306" y="4572008"/>
            <a:ext cx="714380" cy="541210"/>
          </a:xfrm>
          <a:prstGeom prst="wedgeEllipseCallout">
            <a:avLst>
              <a:gd name="adj1" fmla="val 78207"/>
              <a:gd name="adj2" fmla="val 115969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3214678" y="5715016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19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8215338" y="5929330"/>
            <a:ext cx="714380" cy="571504"/>
          </a:xfrm>
          <a:prstGeom prst="wedgeEllipseCallout">
            <a:avLst>
              <a:gd name="adj1" fmla="val 58867"/>
              <a:gd name="adj2" fmla="val 72614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00034" y="357166"/>
            <a:ext cx="5214974" cy="18573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работе кисть в воду не опускается. Таким образом заполняется весь шаблон вазы, опуская  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колорирование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контуру вазы на 3-4 см в низ, внутренней поверхности. Получается имитация фактурности «колючей поверхности».Краски используем масленые, цвет меди, кисть №3,4.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57158" y="2786058"/>
            <a:ext cx="4714908" cy="142876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Получения фактурности и оттиска на вазе получится, если покрасить более тёмным цветом(коричневым), жесткой кистью, по медному цвету. Это придаст поверхности вазы имитацию – камня.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 rot="5400000">
            <a:off x="3000364" y="2143116"/>
            <a:ext cx="571504" cy="714380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Овальная выноска 13"/>
          <p:cNvSpPr/>
          <p:nvPr/>
        </p:nvSpPr>
        <p:spPr>
          <a:xfrm>
            <a:off x="5072066" y="500042"/>
            <a:ext cx="857256" cy="500066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16, 17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5" name="Овальная выноска 14"/>
          <p:cNvSpPr/>
          <p:nvPr/>
        </p:nvSpPr>
        <p:spPr>
          <a:xfrm>
            <a:off x="4500562" y="2928934"/>
            <a:ext cx="928694" cy="500066"/>
          </a:xfrm>
          <a:prstGeom prst="wedgeEllipseCallout">
            <a:avLst>
              <a:gd name="adj1" fmla="val -52479"/>
              <a:gd name="adj2" fmla="val 76900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18, 19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" name="Рисунок 16" descr="УчМет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82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Documents and Settings\Пользователь\Рабочий стол\Сувенир из варёного теста\S5003670.JPG"/>
          <p:cNvPicPr>
            <a:picLocks noChangeAspect="1" noChangeArrowheads="1"/>
          </p:cNvPicPr>
          <p:nvPr/>
        </p:nvPicPr>
        <p:blipFill>
          <a:blip r:embed="rId3"/>
          <a:srcRect l="36906"/>
          <a:stretch>
            <a:fillRect/>
          </a:stretch>
        </p:blipFill>
        <p:spPr bwMode="auto">
          <a:xfrm>
            <a:off x="5072066" y="2714619"/>
            <a:ext cx="3786214" cy="3532839"/>
          </a:xfrm>
          <a:prstGeom prst="rect">
            <a:avLst/>
          </a:prstGeom>
          <a:noFill/>
        </p:spPr>
      </p:pic>
      <p:pic>
        <p:nvPicPr>
          <p:cNvPr id="7170" name="Picture 2" descr="C:\Documents and Settings\Пользователь\Рабочий стол\Сувенир из варёного теста\S5003669.JPG"/>
          <p:cNvPicPr>
            <a:picLocks noChangeAspect="1" noChangeArrowheads="1"/>
          </p:cNvPicPr>
          <p:nvPr/>
        </p:nvPicPr>
        <p:blipFill>
          <a:blip r:embed="rId4"/>
          <a:srcRect l="7143" r="14285" b="2563"/>
          <a:stretch>
            <a:fillRect/>
          </a:stretch>
        </p:blipFill>
        <p:spPr bwMode="auto">
          <a:xfrm>
            <a:off x="785786" y="4071942"/>
            <a:ext cx="3500462" cy="2571768"/>
          </a:xfrm>
          <a:prstGeom prst="rect">
            <a:avLst/>
          </a:prstGeom>
          <a:noFill/>
        </p:spPr>
      </p:pic>
      <p:pic>
        <p:nvPicPr>
          <p:cNvPr id="7171" name="Picture 3" descr="C:\Documents and Settings\Пользователь\Рабочий стол\Сувенир из варёного теста\S5003665.JPG"/>
          <p:cNvPicPr>
            <a:picLocks noChangeAspect="1" noChangeArrowheads="1"/>
          </p:cNvPicPr>
          <p:nvPr/>
        </p:nvPicPr>
        <p:blipFill>
          <a:blip r:embed="rId5"/>
          <a:srcRect t="8748" b="15432"/>
          <a:stretch>
            <a:fillRect/>
          </a:stretch>
        </p:blipFill>
        <p:spPr bwMode="auto">
          <a:xfrm>
            <a:off x="5357818" y="500042"/>
            <a:ext cx="3509972" cy="1857388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5214942" y="2071678"/>
            <a:ext cx="785818" cy="571504"/>
          </a:xfrm>
          <a:prstGeom prst="wedgeEllipseCallout">
            <a:avLst>
              <a:gd name="adj1" fmla="val 105059"/>
              <a:gd name="adj2" fmla="val -97376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3643306" y="5500702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4714876" y="4214818"/>
            <a:ext cx="714380" cy="541210"/>
          </a:xfrm>
          <a:prstGeom prst="wedgeEllipseCallout">
            <a:avLst>
              <a:gd name="adj1" fmla="val 97898"/>
              <a:gd name="adj2" fmla="val 110770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143900" y="6000768"/>
            <a:ext cx="714380" cy="571504"/>
          </a:xfrm>
          <a:prstGeom prst="wedgeEllipseCallout">
            <a:avLst>
              <a:gd name="adj1" fmla="val 62806"/>
              <a:gd name="adj2" fmla="val 8246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5400000">
            <a:off x="2928926" y="2071678"/>
            <a:ext cx="484632" cy="48463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00034" y="2571744"/>
            <a:ext cx="4357718" cy="128588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Детали цветка между собой легко соединяются по середине и зубочистку втыкаем в середину цветка так, чтобы она не была видна с «лицевой» стороны.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14282" y="285728"/>
            <a:ext cx="4929222" cy="18573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1/3 теста берётся  для цветов. Оставшаяся часть, для листочков к цветам и пальчиками растягиваем на лепесточки. Тесто пластичное, но возвращается  по форме в первоначальную форму, что придаёт неровность по краям лепестка. Края, кончиками подушечек пальца, разминаем – больше…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4643438" y="285728"/>
            <a:ext cx="857256" cy="500066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20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3" name="Овальная выноска 12"/>
          <p:cNvSpPr/>
          <p:nvPr/>
        </p:nvSpPr>
        <p:spPr>
          <a:xfrm>
            <a:off x="4000496" y="2143116"/>
            <a:ext cx="857256" cy="500066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РИС.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21,22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" name="Рисунок 14" descr="УчМет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124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rgbClr val="FC9FCB"/>
            </a:gs>
            <a:gs pos="57000">
              <a:schemeClr val="accent2">
                <a:lumMod val="40000"/>
                <a:lumOff val="60000"/>
              </a:schemeClr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Пользователь\Рабочий стол\Сувенир из варёного теста\S5003678.JPG"/>
          <p:cNvPicPr>
            <a:picLocks noChangeAspect="1" noChangeArrowheads="1"/>
          </p:cNvPicPr>
          <p:nvPr/>
        </p:nvPicPr>
        <p:blipFill>
          <a:blip r:embed="rId2"/>
          <a:srcRect t="16470" r="6915"/>
          <a:stretch>
            <a:fillRect/>
          </a:stretch>
        </p:blipFill>
        <p:spPr bwMode="auto">
          <a:xfrm>
            <a:off x="5000628" y="428604"/>
            <a:ext cx="3621705" cy="2938754"/>
          </a:xfrm>
          <a:prstGeom prst="rect">
            <a:avLst/>
          </a:prstGeom>
          <a:noFill/>
        </p:spPr>
      </p:pic>
      <p:pic>
        <p:nvPicPr>
          <p:cNvPr id="8194" name="Picture 2" descr="C:\Documents and Settings\Пользователь\Рабочий стол\Сувенир из варёного теста\S50036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143248"/>
            <a:ext cx="3429024" cy="3168041"/>
          </a:xfrm>
          <a:prstGeom prst="rect">
            <a:avLst/>
          </a:prstGeom>
          <a:noFill/>
        </p:spPr>
      </p:pic>
      <p:sp>
        <p:nvSpPr>
          <p:cNvPr id="4" name="Овальная выноска 3"/>
          <p:cNvSpPr/>
          <p:nvPr/>
        </p:nvSpPr>
        <p:spPr>
          <a:xfrm>
            <a:off x="8072462" y="357166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4000496" y="3214686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8215338" y="5929330"/>
            <a:ext cx="714380" cy="571504"/>
          </a:xfrm>
          <a:prstGeom prst="wedgeEllipseCallout">
            <a:avLst>
              <a:gd name="adj1" fmla="val 58867"/>
              <a:gd name="adj2" fmla="val 97229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642918"/>
            <a:ext cx="42148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A0000"/>
                </a:solidFill>
                <a:latin typeface="Times New Roman" pitchFamily="18" charset="0"/>
                <a:cs typeface="Times New Roman" pitchFamily="18" charset="0"/>
              </a:rPr>
              <a:t>Цветы для высыхания лучше крепить вертикально по краю стакана, расправляя лепестки на край или в свободном падении. Это придаст более красивый и фактурный вид. Сохнет 2часа, вернее твердеет. Затем снимем цветы для полного высыхания на плоскую поверхность ещё на 8 часов.</a:t>
            </a:r>
            <a:endParaRPr lang="ru-RU" b="1" dirty="0"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C:\Documents and Settings\Пользователь\Рабочий стол\Сувенир из варёного теста\S50036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643314"/>
            <a:ext cx="3496232" cy="2286016"/>
          </a:xfrm>
          <a:prstGeom prst="rect">
            <a:avLst/>
          </a:prstGeom>
          <a:noFill/>
        </p:spPr>
      </p:pic>
      <p:sp>
        <p:nvSpPr>
          <p:cNvPr id="12" name="Овальная выноска 11"/>
          <p:cNvSpPr/>
          <p:nvPr/>
        </p:nvSpPr>
        <p:spPr>
          <a:xfrm>
            <a:off x="7858148" y="3500438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" name="Рисунок 13" descr="УчМет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810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31000" sy="65000" flip="xy" algn="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Documents and Settings\Пользователь\Рабочий стол\Сувенир из варёного теста\S5003673.JPG"/>
          <p:cNvPicPr>
            <a:picLocks noChangeAspect="1" noChangeArrowheads="1"/>
          </p:cNvPicPr>
          <p:nvPr/>
        </p:nvPicPr>
        <p:blipFill>
          <a:blip r:embed="rId3"/>
          <a:srcRect l="30515" b="19565"/>
          <a:stretch>
            <a:fillRect/>
          </a:stretch>
        </p:blipFill>
        <p:spPr bwMode="auto">
          <a:xfrm rot="5400000">
            <a:off x="4005808" y="1983905"/>
            <a:ext cx="5275785" cy="3429024"/>
          </a:xfrm>
          <a:prstGeom prst="rect">
            <a:avLst/>
          </a:prstGeom>
          <a:noFill/>
        </p:spPr>
      </p:pic>
      <p:pic>
        <p:nvPicPr>
          <p:cNvPr id="5126" name="Picture 6" descr="C:\Documents and Settings\Пользователь\Рабочий стол\Сувенир из варёного теста\S5003672.JPG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 l="37870" t="12311" r="6395" b="25888"/>
          <a:stretch>
            <a:fillRect/>
          </a:stretch>
        </p:blipFill>
        <p:spPr bwMode="auto">
          <a:xfrm>
            <a:off x="1214414" y="3786190"/>
            <a:ext cx="2714644" cy="2786082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5214942" y="1357298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3500430" y="5643578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27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143900" y="5857892"/>
            <a:ext cx="714380" cy="571504"/>
          </a:xfrm>
          <a:prstGeom prst="wedgeEllipseCallout">
            <a:avLst>
              <a:gd name="adj1" fmla="val 66744"/>
              <a:gd name="adj2" fmla="val 97229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714356"/>
            <a:ext cx="35719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высыхании цветка, зубочистка свободно выходит, закрепим её с помощью клея «Титан», в отверстие. Дадим просохнуть и закрепиться(1-2 часа).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 descr="УчМет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810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rgbClr val="FFC000">
                <a:alpha val="43000"/>
              </a:srgb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Пользователь\Рабочий стол\Сувенир из варёного теста\S5003685.JPG"/>
          <p:cNvPicPr>
            <a:picLocks noChangeAspect="1" noChangeArrowheads="1"/>
          </p:cNvPicPr>
          <p:nvPr/>
        </p:nvPicPr>
        <p:blipFill>
          <a:blip r:embed="rId2"/>
          <a:srcRect t="9881"/>
          <a:stretch>
            <a:fillRect/>
          </a:stretch>
        </p:blipFill>
        <p:spPr bwMode="auto">
          <a:xfrm>
            <a:off x="714348" y="2143116"/>
            <a:ext cx="2286016" cy="2979283"/>
          </a:xfrm>
          <a:prstGeom prst="rect">
            <a:avLst/>
          </a:prstGeom>
          <a:noFill/>
        </p:spPr>
      </p:pic>
      <p:pic>
        <p:nvPicPr>
          <p:cNvPr id="4099" name="Picture 3" descr="C:\Documents and Settings\Пользователь\Рабочий стол\Сувенир из варёного теста\S5003684.JPG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 t="8391" r="7143"/>
          <a:stretch>
            <a:fillRect/>
          </a:stretch>
        </p:blipFill>
        <p:spPr bwMode="auto">
          <a:xfrm>
            <a:off x="3286116" y="2143116"/>
            <a:ext cx="2335660" cy="2966737"/>
          </a:xfrm>
          <a:prstGeom prst="rect">
            <a:avLst/>
          </a:prstGeom>
          <a:noFill/>
        </p:spPr>
      </p:pic>
      <p:pic>
        <p:nvPicPr>
          <p:cNvPr id="4100" name="Picture 4" descr="C:\Documents and Settings\Пользователь\Рабочий стол\Сувенир из варёного теста\S5003683.JPG"/>
          <p:cNvPicPr>
            <a:picLocks noChangeAspect="1" noChangeArrowheads="1"/>
          </p:cNvPicPr>
          <p:nvPr/>
        </p:nvPicPr>
        <p:blipFill>
          <a:blip r:embed="rId4"/>
          <a:srcRect l="38722" r="7706" b="16257"/>
          <a:stretch>
            <a:fillRect/>
          </a:stretch>
        </p:blipFill>
        <p:spPr bwMode="auto">
          <a:xfrm>
            <a:off x="6000760" y="2714620"/>
            <a:ext cx="2571768" cy="3695208"/>
          </a:xfrm>
          <a:prstGeom prst="rect">
            <a:avLst/>
          </a:prstGeom>
          <a:noFill/>
        </p:spPr>
      </p:pic>
      <p:pic>
        <p:nvPicPr>
          <p:cNvPr id="5" name="Picture 2" descr="C:\Documents and Settings\Пользователь\Рабочий стол\Сувенир из варёного теста\S5003680.JPG"/>
          <p:cNvPicPr>
            <a:picLocks noChangeAspect="1" noChangeArrowheads="1"/>
          </p:cNvPicPr>
          <p:nvPr/>
        </p:nvPicPr>
        <p:blipFill>
          <a:blip r:embed="rId5"/>
          <a:srcRect l="10536" t="7261" r="15714"/>
          <a:stretch>
            <a:fillRect/>
          </a:stretch>
        </p:blipFill>
        <p:spPr bwMode="auto">
          <a:xfrm>
            <a:off x="5857884" y="357166"/>
            <a:ext cx="2000264" cy="2071701"/>
          </a:xfrm>
          <a:prstGeom prst="rect">
            <a:avLst/>
          </a:prstGeom>
          <a:noFill/>
        </p:spPr>
      </p:pic>
      <p:sp>
        <p:nvSpPr>
          <p:cNvPr id="6" name="Овальная выноска 5"/>
          <p:cNvSpPr/>
          <p:nvPr/>
        </p:nvSpPr>
        <p:spPr>
          <a:xfrm>
            <a:off x="7572396" y="214290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2071670" y="4286256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29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4786314" y="4071942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7858148" y="2571744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8143900" y="6000768"/>
            <a:ext cx="714380" cy="571504"/>
          </a:xfrm>
          <a:prstGeom prst="wedgeEllipseCallout">
            <a:avLst>
              <a:gd name="adj1" fmla="val 62806"/>
              <a:gd name="adj2" fmla="val 7753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57224" y="428604"/>
            <a:ext cx="4500594" cy="1569660"/>
          </a:xfrm>
          <a:prstGeom prst="rect">
            <a:avLst/>
          </a:prstGeom>
          <a:noFill/>
          <a:ln w="9525">
            <a:solidFill>
              <a:srgbClr val="7A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Средства выразительности: цвет, линия, пятно, фактура. Материалы: масленые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краски-красного цвета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боле тёмного - бордо,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кисти №3,4. Способ получения фактурного изображения: по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светлому фону, рисуем мазками - тёмным.(фото28-29)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5357826"/>
            <a:ext cx="5072098" cy="1200329"/>
          </a:xfrm>
          <a:prstGeom prst="rect">
            <a:avLst/>
          </a:prstGeom>
          <a:noFill/>
          <a:ln>
            <a:solidFill>
              <a:srgbClr val="7A00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Затем закрашивает лист, в один или несколько цветов, разных оттенков –мазками белым цветом. Рисунок п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олучается фактурным.(фото30-31)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" name="Рисунок 13" descr="УчМет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1934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00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Пользователь\Рабочий стол\Сувенир из варёного теста\S5003688.JP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t="14511"/>
          <a:stretch>
            <a:fillRect/>
          </a:stretch>
        </p:blipFill>
        <p:spPr bwMode="auto">
          <a:xfrm>
            <a:off x="6072198" y="1000108"/>
            <a:ext cx="2740309" cy="2528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Documents and Settings\Пользователь\Рабочий стол\Сувенир из варёного теста\S5003687.JPG"/>
          <p:cNvPicPr>
            <a:picLocks noChangeAspect="1" noChangeArrowheads="1"/>
          </p:cNvPicPr>
          <p:nvPr/>
        </p:nvPicPr>
        <p:blipFill>
          <a:blip r:embed="rId3"/>
          <a:srcRect r="9459" b="17608"/>
          <a:stretch>
            <a:fillRect/>
          </a:stretch>
        </p:blipFill>
        <p:spPr bwMode="auto">
          <a:xfrm>
            <a:off x="1000100" y="3495511"/>
            <a:ext cx="2216451" cy="2904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Овальная выноска 4"/>
          <p:cNvSpPr/>
          <p:nvPr/>
        </p:nvSpPr>
        <p:spPr>
          <a:xfrm>
            <a:off x="5000628" y="1928802"/>
            <a:ext cx="714380" cy="541210"/>
          </a:xfrm>
          <a:prstGeom prst="wedgeEllipseCallout">
            <a:avLst>
              <a:gd name="adj1" fmla="val 151298"/>
              <a:gd name="adj2" fmla="val -39990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2214546" y="3214686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143900" y="5857892"/>
            <a:ext cx="714380" cy="571504"/>
          </a:xfrm>
          <a:prstGeom prst="wedgeEllipseCallout">
            <a:avLst>
              <a:gd name="adj1" fmla="val 62806"/>
              <a:gd name="adj2" fmla="val 9230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428604"/>
            <a:ext cx="49292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Средства выразительности: цвет, линия, пятно, фактура. Материалы: масленые краски-зелёного цвета и боле тёмного, кисти №3,4. Способ получения фактурного изображения: по светлому фону, рисуем мазками - тёмным.(фото32-33) 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C:\Documents and Settings\Пользователь\Рабочий стол\S5003696.JPG"/>
          <p:cNvPicPr>
            <a:picLocks noChangeAspect="1" noChangeArrowheads="1"/>
          </p:cNvPicPr>
          <p:nvPr/>
        </p:nvPicPr>
        <p:blipFill>
          <a:blip r:embed="rId4"/>
          <a:srcRect l="2243" t="26984" r="75328" b="37461"/>
          <a:stretch>
            <a:fillRect/>
          </a:stretch>
        </p:blipFill>
        <p:spPr bwMode="auto">
          <a:xfrm>
            <a:off x="3469310" y="2857496"/>
            <a:ext cx="2245698" cy="3693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Овальная выноска 6"/>
          <p:cNvSpPr/>
          <p:nvPr/>
        </p:nvSpPr>
        <p:spPr>
          <a:xfrm>
            <a:off x="6500826" y="4143380"/>
            <a:ext cx="857256" cy="571504"/>
          </a:xfrm>
          <a:prstGeom prst="wedgeEllipseCallout">
            <a:avLst>
              <a:gd name="adj1" fmla="val -109199"/>
              <a:gd name="adj2" fmla="val 157933"/>
            </a:avLst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34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2" name="Picture 2" descr="C:\Documents and Settings\Пользователь\Рабочий стол\Сувенир из варёного теста\S5003697.JPG"/>
          <p:cNvPicPr>
            <a:picLocks noChangeAspect="1" noChangeArrowheads="1"/>
          </p:cNvPicPr>
          <p:nvPr/>
        </p:nvPicPr>
        <p:blipFill>
          <a:blip r:embed="rId5"/>
          <a:srcRect l="50269" t="37021" r="38920" b="35025"/>
          <a:stretch>
            <a:fillRect/>
          </a:stretch>
        </p:blipFill>
        <p:spPr bwMode="auto">
          <a:xfrm rot="13269091">
            <a:off x="4994937" y="4452876"/>
            <a:ext cx="930315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785786" y="1785926"/>
            <a:ext cx="2928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краю лепестка, красим мазками, жесткой кисть № 2 –золотого цвета (фото 34). Цветовая гамма, будет красиво переливаться.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" name="Рисунок 13" descr="УчМет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620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42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Сувенир из варёного теста\S5003691.JPG"/>
          <p:cNvPicPr>
            <a:picLocks noChangeAspect="1" noChangeArrowheads="1"/>
          </p:cNvPicPr>
          <p:nvPr/>
        </p:nvPicPr>
        <p:blipFill>
          <a:blip r:embed="rId2" cstate="print"/>
          <a:srcRect l="7154" t="1351" r="9379"/>
          <a:stretch>
            <a:fillRect/>
          </a:stretch>
        </p:blipFill>
        <p:spPr bwMode="auto">
          <a:xfrm>
            <a:off x="4429124" y="3929066"/>
            <a:ext cx="2260579" cy="2357454"/>
          </a:xfrm>
          <a:prstGeom prst="rect">
            <a:avLst/>
          </a:prstGeom>
          <a:noFill/>
        </p:spPr>
      </p:pic>
      <p:pic>
        <p:nvPicPr>
          <p:cNvPr id="2051" name="Picture 3" descr="C:\Documents and Settings\Пользователь\Рабочий стол\Сувенир из варёного теста\S5003690.JPG"/>
          <p:cNvPicPr>
            <a:picLocks noChangeAspect="1" noChangeArrowheads="1"/>
          </p:cNvPicPr>
          <p:nvPr/>
        </p:nvPicPr>
        <p:blipFill>
          <a:blip r:embed="rId3" cstate="print"/>
          <a:srcRect l="10743" t="8108" r="9565" b="22128"/>
          <a:stretch>
            <a:fillRect/>
          </a:stretch>
        </p:blipFill>
        <p:spPr bwMode="auto">
          <a:xfrm>
            <a:off x="6786578" y="4143380"/>
            <a:ext cx="1775448" cy="1500198"/>
          </a:xfrm>
          <a:prstGeom prst="rect">
            <a:avLst/>
          </a:prstGeom>
          <a:noFill/>
        </p:spPr>
      </p:pic>
      <p:pic>
        <p:nvPicPr>
          <p:cNvPr id="2052" name="Picture 4" descr="C:\Documents and Settings\Пользователь\Рабочий стол\Сувенир из варёного теста\S500368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714356"/>
            <a:ext cx="2452459" cy="2571768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7858148" y="428604"/>
            <a:ext cx="714380" cy="541210"/>
          </a:xfrm>
          <a:prstGeom prst="wedgeEllipseCallout">
            <a:avLst>
              <a:gd name="adj1" fmla="val -75393"/>
              <a:gd name="adj2" fmla="val 115969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6143636" y="3429000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7858148" y="3500438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37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143900" y="5857892"/>
            <a:ext cx="714380" cy="571504"/>
          </a:xfrm>
          <a:prstGeom prst="wedgeEllipseCallout">
            <a:avLst>
              <a:gd name="adj1" fmla="val 54929"/>
              <a:gd name="adj2" fmla="val 87383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17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9" name="Picture 2" descr="C:\Documents and Settings\Пользователь\Рабочий стол\S50036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2571744"/>
            <a:ext cx="3719719" cy="3857652"/>
          </a:xfrm>
          <a:prstGeom prst="rect">
            <a:avLst/>
          </a:prstGeom>
          <a:noFill/>
        </p:spPr>
      </p:pic>
      <p:sp>
        <p:nvSpPr>
          <p:cNvPr id="10" name="Овальная выноска 9"/>
          <p:cNvSpPr/>
          <p:nvPr/>
        </p:nvSpPr>
        <p:spPr>
          <a:xfrm>
            <a:off x="3428992" y="3143248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571480"/>
            <a:ext cx="54292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7A0000"/>
                </a:solidFill>
                <a:latin typeface="Times New Roman" pitchFamily="18" charset="0"/>
                <a:cs typeface="Times New Roman" pitchFamily="18" charset="0"/>
              </a:rPr>
              <a:t>Проверим зубочисткой все отверстия, которые </a:t>
            </a:r>
          </a:p>
          <a:p>
            <a:r>
              <a:rPr lang="ru-RU" sz="1600" b="1" dirty="0" smtClean="0">
                <a:solidFill>
                  <a:srgbClr val="7A0000"/>
                </a:solidFill>
                <a:latin typeface="Times New Roman" pitchFamily="18" charset="0"/>
                <a:cs typeface="Times New Roman" pitchFamily="18" charset="0"/>
              </a:rPr>
              <a:t>нам понадобятся (фото35,37). Проверяем как крепится крышка в вазе, если не плотно прилегает, то закрепить её можно с помощью клея «Титан»(фото 36). Затем, все готовые «цветы» и  «лепестки», которые высохли после окрашивания, вставляем в крышку(отверстия) и закрепляем в вазе(фото38).</a:t>
            </a:r>
            <a:endParaRPr lang="ru-RU" sz="1600" b="1" dirty="0"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" name="Рисунок 12" descr="УчМет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0496" y="6429396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0">
              <a:schemeClr val="accent5">
                <a:lumMod val="60000"/>
                <a:lumOff val="40000"/>
                <a:alpha val="73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Пользователь\Рабочий стол\Сувенир из варёного теста\S5003703.JPG"/>
          <p:cNvPicPr>
            <a:picLocks noChangeAspect="1" noChangeArrowheads="1"/>
          </p:cNvPicPr>
          <p:nvPr/>
        </p:nvPicPr>
        <p:blipFill>
          <a:blip r:embed="rId2"/>
          <a:srcRect l="5357" t="9740" r="8928" b="6493"/>
          <a:stretch>
            <a:fillRect/>
          </a:stretch>
        </p:blipFill>
        <p:spPr bwMode="auto">
          <a:xfrm>
            <a:off x="5929322" y="285727"/>
            <a:ext cx="2928956" cy="2786083"/>
          </a:xfrm>
          <a:prstGeom prst="rect">
            <a:avLst/>
          </a:prstGeom>
          <a:noFill/>
        </p:spPr>
      </p:pic>
      <p:pic>
        <p:nvPicPr>
          <p:cNvPr id="4098" name="Picture 2" descr="C:\Documents and Settings\Пользователь\Рабочий стол\Сувенир из варёного теста\S5003697.JPG"/>
          <p:cNvPicPr>
            <a:picLocks noChangeAspect="1" noChangeArrowheads="1"/>
          </p:cNvPicPr>
          <p:nvPr/>
        </p:nvPicPr>
        <p:blipFill>
          <a:blip r:embed="rId3"/>
          <a:srcRect l="2702" t="15058" r="10811" b="5075"/>
          <a:stretch>
            <a:fillRect/>
          </a:stretch>
        </p:blipFill>
        <p:spPr bwMode="auto">
          <a:xfrm>
            <a:off x="1071538" y="2857496"/>
            <a:ext cx="3643338" cy="3643338"/>
          </a:xfrm>
          <a:prstGeom prst="rect">
            <a:avLst/>
          </a:prstGeom>
          <a:noFill/>
        </p:spPr>
      </p:pic>
      <p:sp>
        <p:nvSpPr>
          <p:cNvPr id="6" name="Овальная выноска 5"/>
          <p:cNvSpPr/>
          <p:nvPr/>
        </p:nvSpPr>
        <p:spPr>
          <a:xfrm>
            <a:off x="4071934" y="5214950"/>
            <a:ext cx="714380" cy="541210"/>
          </a:xfrm>
          <a:prstGeom prst="wedgeEllipseCallout">
            <a:avLst>
              <a:gd name="adj1" fmla="val -59639"/>
              <a:gd name="adj2" fmla="val 8477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39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5429256" y="2428868"/>
            <a:ext cx="642942" cy="642942"/>
          </a:xfrm>
          <a:prstGeom prst="wedgeEllipseCallout">
            <a:avLst>
              <a:gd name="adj1" fmla="val 135893"/>
              <a:gd name="adj2" fmla="val -57258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40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001024" y="6143644"/>
            <a:ext cx="714380" cy="428628"/>
          </a:xfrm>
          <a:prstGeom prst="wedgeEllipseCallout">
            <a:avLst>
              <a:gd name="adj1" fmla="val 81803"/>
              <a:gd name="adj2" fmla="val 6407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786314" y="3214686"/>
            <a:ext cx="4143404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наибольшей результативности развития художественно-творческих способностей у детей,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необходимо применять занимательные занятия. Цель занимательных занятий – создавать устойчивую мотивацию, стремление выразить свое отношение, настроение в образе.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Этот замечательный материал дает неограниченные возможности для творчества, из него можно слепить всё что угодно, даже настоящие произведения искусства!(фото 39)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57224" y="285728"/>
            <a:ext cx="4786346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создания изысканного покрытия и окрашивания всей работы, нужно строго соблюдать последовательность. Покрытие с декоративным отражением света  на основе масленых красок  и специальных металлических пигментах(фото39)  позволяет достигать особенных декоративных эффектов.  Главной особенностью такого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колорирования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является способность имитировать оптический эффект, подобный бархатистой поверхности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благодаря изменению угла, и отражения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света(фото 40).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 descr="УчМет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Пользователь\Мои документы\фоны и заставки\рамки\рамка краски.png"/>
          <p:cNvPicPr>
            <a:picLocks noChangeAspect="1" noChangeArrowheads="1"/>
          </p:cNvPicPr>
          <p:nvPr/>
        </p:nvPicPr>
        <p:blipFill>
          <a:blip r:embed="rId2"/>
          <a:srcRect l="2075" t="38009" r="61263" b="11509"/>
          <a:stretch>
            <a:fillRect/>
          </a:stretch>
        </p:blipFill>
        <p:spPr bwMode="auto">
          <a:xfrm>
            <a:off x="285720" y="3000372"/>
            <a:ext cx="2643206" cy="3690514"/>
          </a:xfrm>
          <a:prstGeom prst="rect">
            <a:avLst/>
          </a:prstGeom>
          <a:noFill/>
        </p:spPr>
      </p:pic>
      <p:pic>
        <p:nvPicPr>
          <p:cNvPr id="1027" name="Picture 3" descr="C:\Documents and Settings\Пользователь\Рабочий стол\S50036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785794"/>
            <a:ext cx="3397394" cy="4500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C:\Documents and Settings\Пользователь\Мои документы\Мои рисунки\ДЕВ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3642" y="4429132"/>
            <a:ext cx="1220358" cy="1442739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8215338" y="5857892"/>
            <a:ext cx="714380" cy="571504"/>
          </a:xfrm>
          <a:prstGeom prst="wedgeEllipseCallout">
            <a:avLst>
              <a:gd name="adj1" fmla="val 70683"/>
              <a:gd name="adj2" fmla="val 111999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19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9256" y="285728"/>
            <a:ext cx="1453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6248" y="714356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solidFill>
                  <a:srgbClr val="7A0000"/>
                </a:solidFill>
                <a:latin typeface="Times New Roman" pitchFamily="18" charset="0"/>
                <a:cs typeface="Times New Roman" pitchFamily="18" charset="0"/>
              </a:rPr>
              <a:t>Опыт показывает, что одно из наиболее важных условий успешного развития детского художественного творчества - разнообразие и вариативность работы с детьми на занятиях. Новизна обстановки, необычное начало работы, красивые и разнообразные материалы, интересные для детей неповторяющиеся задания, возможность выбора и еще многие другие факторы - вот что помогает не допустить в детскую изобразительную деятельность однообразие и скуку, обеспечивает живость и непосредственность детского восприятия и деятельности. Важно, чтобы всякий раз воспитатель или педагог создавал новую ситуацию так, чтобы дети, с одной стороны, могли применить усвоенные ранее знания, навыки, умения, с другой - искали новые решения, творческие подходы. Именно это вызывает у ребенка положительные эмоции, радостное удивление, желание созидательно трудиться и развиваться. </a:t>
            </a:r>
          </a:p>
          <a:p>
            <a:endParaRPr lang="ru-RU" sz="1400" b="1" dirty="0"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86248" y="4786322"/>
            <a:ext cx="371477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7A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Таким образом, занятия занимательного характера являются решающим фактором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rgbClr val="7A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7A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развитии детей. Сувениры, сделанные своими руками, дети очень любят выполнять. Надеюсь этот проект будет полезен как детям (12-16), так и </a:t>
            </a:r>
            <a:r>
              <a:rPr lang="ru-RU" sz="1400" b="1" dirty="0" smtClean="0">
                <a:solidFill>
                  <a:srgbClr val="7A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воспитателям.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7A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7A0000"/>
                </a:solidFill>
              </a:rPr>
              <a:t>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7A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 descr="УчМет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82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Пользователь\Рабочий стол\УчМет подготовка 2013\Сувенир из варёного теста\баноч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УчМе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6357958"/>
            <a:ext cx="714376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УчМет подготовка 2013\Сувенир из варёного теста\салфетниц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УчМе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8143900" y="5857892"/>
            <a:ext cx="714380" cy="571504"/>
          </a:xfrm>
          <a:prstGeom prst="wedgeEllipseCallout">
            <a:avLst>
              <a:gd name="adj1" fmla="val 70683"/>
              <a:gd name="adj2" fmla="val 97229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9058" y="571480"/>
            <a:ext cx="4442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Список литературы и интернет ресурсы  </a:t>
            </a:r>
            <a:endParaRPr lang="ru-RU" sz="2000" b="1" dirty="0">
              <a:solidFill>
                <a:srgbClr val="7A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Documents and Settings\Пользователь\Рабочий стол\Сувенир из варёного теста\S5003703.JPG"/>
          <p:cNvPicPr>
            <a:picLocks noChangeAspect="1" noChangeArrowheads="1"/>
          </p:cNvPicPr>
          <p:nvPr/>
        </p:nvPicPr>
        <p:blipFill>
          <a:blip r:embed="rId2"/>
          <a:srcRect l="5357" t="9740" r="8928" b="6493"/>
          <a:stretch>
            <a:fillRect/>
          </a:stretch>
        </p:blipFill>
        <p:spPr bwMode="auto">
          <a:xfrm>
            <a:off x="5286380" y="4286256"/>
            <a:ext cx="2428892" cy="2310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Documents and Settings\Пользователь\Рабочий стол\Сувенир из варёного теста\S50036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12043"/>
            <a:ext cx="2357454" cy="2449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214414" y="1285860"/>
            <a:ext cx="75724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Пластические искусства: краткий терминологический словарь. – М., 1995.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Сокольникова Н.М. Изобразительное искусство: Краткий словарь художественных терминов.- О.: ТИТУЛ, 1996.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Педагогический энциклопедический словарь. – М., 2002.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or.com.ua/</a:t>
            </a:r>
            <a:r>
              <a:rPr lang="en-US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materialy_dekorativnaya_shtukaturka_atacama</a:t>
            </a: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http://sandal-dec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http://stranamasterov.ru/taxonomy/term/1629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http://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minfublog.ru/lepka-iz-holodnogo-farfora-kommentarii-liveinte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http://www.liveinternet.ru/users/belkina/post117822136/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 descr="УчМет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6357958"/>
            <a:ext cx="571500" cy="285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1902</Words>
  <PresentationFormat>Экран (4:3)</PresentationFormat>
  <Paragraphs>190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142</cp:revision>
  <dcterms:modified xsi:type="dcterms:W3CDTF">2013-09-27T13:03:31Z</dcterms:modified>
</cp:coreProperties>
</file>